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handoutMasterIdLst>
    <p:handoutMasterId r:id="rId44"/>
  </p:handoutMasterIdLst>
  <p:sldIdLst>
    <p:sldId id="256" r:id="rId2"/>
    <p:sldId id="309" r:id="rId3"/>
    <p:sldId id="257" r:id="rId4"/>
    <p:sldId id="258" r:id="rId5"/>
    <p:sldId id="259" r:id="rId6"/>
    <p:sldId id="310" r:id="rId7"/>
    <p:sldId id="311" r:id="rId8"/>
    <p:sldId id="312" r:id="rId9"/>
    <p:sldId id="260" r:id="rId10"/>
    <p:sldId id="262" r:id="rId11"/>
    <p:sldId id="263" r:id="rId12"/>
    <p:sldId id="265" r:id="rId13"/>
    <p:sldId id="266" r:id="rId14"/>
    <p:sldId id="267" r:id="rId15"/>
    <p:sldId id="270" r:id="rId16"/>
    <p:sldId id="271" r:id="rId17"/>
    <p:sldId id="272" r:id="rId18"/>
    <p:sldId id="313" r:id="rId19"/>
    <p:sldId id="273" r:id="rId20"/>
    <p:sldId id="329" r:id="rId21"/>
    <p:sldId id="330" r:id="rId22"/>
    <p:sldId id="275" r:id="rId23"/>
    <p:sldId id="290" r:id="rId24"/>
    <p:sldId id="314" r:id="rId25"/>
    <p:sldId id="315" r:id="rId26"/>
    <p:sldId id="316" r:id="rId27"/>
    <p:sldId id="318" r:id="rId28"/>
    <p:sldId id="317" r:id="rId29"/>
    <p:sldId id="319" r:id="rId30"/>
    <p:sldId id="320" r:id="rId31"/>
    <p:sldId id="321" r:id="rId32"/>
    <p:sldId id="322" r:id="rId33"/>
    <p:sldId id="323" r:id="rId34"/>
    <p:sldId id="324" r:id="rId35"/>
    <p:sldId id="325" r:id="rId36"/>
    <p:sldId id="326" r:id="rId37"/>
    <p:sldId id="327" r:id="rId38"/>
    <p:sldId id="328" r:id="rId39"/>
    <p:sldId id="331" r:id="rId40"/>
    <p:sldId id="332" r:id="rId41"/>
    <p:sldId id="308" r:id="rId42"/>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CC"/>
    <a:srgbClr val="A8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النمط الفاتح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27102A9-8310-4765-A935-A1911B00CA55}" styleName="نمط فاتح 1 - تمييز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نمط فاتح 3 - تمييز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C89EF96-8CEA-46FF-86C4-4CE0E7609802}" styleName="نمط فاتح 3 - تميي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390" autoAdjust="0"/>
    <p:restoredTop sz="94660"/>
  </p:normalViewPr>
  <p:slideViewPr>
    <p:cSldViewPr showGuides="1">
      <p:cViewPr varScale="1">
        <p:scale>
          <a:sx n="70" d="100"/>
          <a:sy n="70" d="100"/>
        </p:scale>
        <p:origin x="648" y="48"/>
      </p:cViewPr>
      <p:guideLst>
        <p:guide orient="horz" pos="2160"/>
        <p:guide pos="3839"/>
        <p:guide pos="1007"/>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3/3/2019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3/3/2019</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a:xfrm>
            <a:off x="121888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a:xfrm>
            <a:off x="0" y="0"/>
            <a:ext cx="1218883"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21888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5631204"/>
            <a:ext cx="18283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i" title="Pi symbol"/>
          <p:cNvSpPr>
            <a:spLocks/>
          </p:cNvSpPr>
          <p:nvPr/>
        </p:nvSpPr>
        <p:spPr bwMode="white">
          <a:xfrm>
            <a:off x="276462" y="6032500"/>
            <a:ext cx="593189"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a:extLst/>
        </p:spPr>
        <p:txBody>
          <a:bodyPr vert="horz" wrap="square" lIns="121899" tIns="60949" rIns="121899" bIns="60949" numCol="1" anchor="t" anchorCtr="0" compatLnSpc="1">
            <a:prstTxWarp prst="textNoShape">
              <a:avLst/>
            </a:prstTxWarp>
          </a:bodyPr>
          <a:lstStyle/>
          <a:p>
            <a:endParaRPr/>
          </a:p>
        </p:txBody>
      </p:sp>
      <p:sp>
        <p:nvSpPr>
          <p:cNvPr id="2" name="Title 1"/>
          <p:cNvSpPr>
            <a:spLocks noGrp="1"/>
          </p:cNvSpPr>
          <p:nvPr>
            <p:ph type="ctrTitle"/>
          </p:nvPr>
        </p:nvSpPr>
        <p:spPr>
          <a:xfrm>
            <a:off x="2428669" y="1600200"/>
            <a:ext cx="8329031" cy="2680127"/>
          </a:xfrm>
        </p:spPr>
        <p:txBody>
          <a:bodyPr>
            <a:no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2428669" y="4344915"/>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lvl1pPr>
              <a:defRPr>
                <a:solidFill>
                  <a:schemeClr val="bg1"/>
                </a:solidFill>
              </a:defRPr>
            </a:lvl1pPr>
          </a:lstStyle>
          <a:p>
            <a:fld id="{C2C6F8EA-316C-41DE-B9A4-EDCC3A85ED9A}" type="datetimeFigureOut">
              <a:rPr lang="en-US"/>
              <a:pPr/>
              <a:t>3/3/2019</a:t>
            </a:fld>
            <a:endParaRPr/>
          </a:p>
        </p:txBody>
      </p:sp>
      <p:sp>
        <p:nvSpPr>
          <p:cNvPr id="5" name="Footer Placeholder 4"/>
          <p:cNvSpPr>
            <a:spLocks noGrp="1"/>
          </p:cNvSpPr>
          <p:nvPr>
            <p:ph type="ftr" sz="quarter" idx="11"/>
          </p:nvPr>
        </p:nvSpPr>
        <p:spPr/>
        <p:txBody>
          <a:bodyPr/>
          <a:lstStyle>
            <a:lvl1pPr>
              <a:defRPr>
                <a:solidFill>
                  <a:schemeClr val="bg1"/>
                </a:solidFill>
              </a:defRPr>
            </a:lvl1pPr>
          </a:lstStyle>
          <a:p>
            <a:endParaRP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3/3/2019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8" name="Pi" title="Pi symbol"/>
          <p:cNvSpPr>
            <a:spLocks/>
          </p:cNvSpPr>
          <p:nvPr/>
        </p:nvSpPr>
        <p:spPr bwMode="white">
          <a:xfrm>
            <a:off x="276462" y="6032500"/>
            <a:ext cx="593189"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a:extLst/>
        </p:spPr>
        <p:txBody>
          <a:bodyPr vert="horz" wrap="square" lIns="121899" tIns="60949" rIns="121899" bIns="60949" numCol="1" anchor="t" anchorCtr="0" compatLnSpc="1">
            <a:prstTxWarp prst="textNoShape">
              <a:avLst/>
            </a:prstTxWarp>
          </a:bodyPr>
          <a:lstStyle/>
          <a:p>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p:txBody>
          <a:bodyPr/>
          <a:lstStyle>
            <a:lvl1pPr>
              <a:defRPr>
                <a:solidFill>
                  <a:schemeClr val="bg1"/>
                </a:solidFill>
              </a:defRPr>
            </a:lvl1pPr>
          </a:lstStyle>
          <a:p>
            <a:fld id="{C2C6F8EA-316C-41DE-B9A4-EDCC3A85ED9A}" type="datetimeFigureOut">
              <a:rPr lang="en-US"/>
              <a:pPr/>
              <a:t>3/3/2019</a:t>
            </a:fld>
            <a:endParaRPr/>
          </a:p>
        </p:txBody>
      </p:sp>
      <p:sp>
        <p:nvSpPr>
          <p:cNvPr id="5" name="Footer Placeholder 4"/>
          <p:cNvSpPr>
            <a:spLocks noGrp="1"/>
          </p:cNvSpPr>
          <p:nvPr>
            <p:ph type="ftr" sz="quarter" idx="11"/>
          </p:nvPr>
        </p:nvSpPr>
        <p:spPr/>
        <p:txBody>
          <a:bodyPr/>
          <a:lstStyle>
            <a:lvl1pPr>
              <a:defRPr>
                <a:solidFill>
                  <a:schemeClr val="bg1"/>
                </a:solidFill>
              </a:defRPr>
            </a:lvl1pPr>
          </a:lstStyle>
          <a:p>
            <a:endParaRP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sp>
        <p:nvSpPr>
          <p:cNvPr id="2" name="Title 1"/>
          <p:cNvSpPr>
            <a:spLocks noGrp="1"/>
          </p:cNvSpPr>
          <p:nvPr>
            <p:ph type="title"/>
          </p:nvPr>
        </p:nvSpPr>
        <p:spPr>
          <a:xfrm>
            <a:off x="1598613" y="1600201"/>
            <a:ext cx="8283272" cy="2654064"/>
          </a:xfrm>
        </p:spPr>
        <p:txBody>
          <a:bodyPr anchor="b">
            <a:normAutofit/>
          </a:bodyPr>
          <a:lstStyle>
            <a:lvl1pPr algn="l">
              <a:defRPr sz="5400" b="0" cap="none" baseline="0"/>
            </a:lvl1pPr>
          </a:lstStyle>
          <a:p>
            <a:r>
              <a:rPr lang="en-US" smtClean="0"/>
              <a:t>Click to edit Master title style</a:t>
            </a:r>
            <a:endParaRPr/>
          </a:p>
        </p:txBody>
      </p:sp>
      <p:sp>
        <p:nvSpPr>
          <p:cNvPr id="3" name="Text Placeholder 2"/>
          <p:cNvSpPr>
            <a:spLocks noGrp="1"/>
          </p:cNvSpPr>
          <p:nvPr>
            <p:ph type="body" idx="1"/>
          </p:nvPr>
        </p:nvSpPr>
        <p:spPr>
          <a:xfrm>
            <a:off x="1598613" y="4259996"/>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3/3/2019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3/3/2019</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3/3/2019</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3/3/2019</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3/3/2019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smtClean="0"/>
              <a:t>Click to edit Master title style</a:t>
            </a:r>
            <a:endParaRPr/>
          </a:p>
        </p:txBody>
      </p:sp>
      <p:sp>
        <p:nvSpPr>
          <p:cNvPr id="3" name="Picture Placeholder 2"/>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3/3/2019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3/3/2019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a:xfrm>
            <a:off x="617143" y="736219"/>
            <a:ext cx="609441"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Pi" title="Pi symbol"/>
          <p:cNvSpPr>
            <a:spLocks/>
          </p:cNvSpPr>
          <p:nvPr/>
        </p:nvSpPr>
        <p:spPr bwMode="white">
          <a:xfrm rot="5400000">
            <a:off x="756095" y="898102"/>
            <a:ext cx="336023" cy="294097"/>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a:p>
        </p:txBody>
      </p: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3/3/2019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3" name="Rectangle 12"/>
          <p:cNvSpPr/>
          <p:nvPr/>
        </p:nvSpPr>
        <p:spPr>
          <a:xfrm>
            <a:off x="617143" y="736219"/>
            <a:ext cx="609441"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Pi" title="Pi symbol"/>
          <p:cNvSpPr>
            <a:spLocks/>
          </p:cNvSpPr>
          <p:nvPr/>
        </p:nvSpPr>
        <p:spPr bwMode="white">
          <a:xfrm>
            <a:off x="756095" y="898102"/>
            <a:ext cx="336023" cy="294097"/>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a:p>
        </p:txBody>
      </p:sp>
      <p:cxnSp>
        <p:nvCxnSpPr>
          <p:cNvPr id="16" name="Straight Connector 15"/>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lumMod val="60000"/>
                    <a:lumOff val="40000"/>
                  </a:schemeClr>
                </a:solidFill>
              </a:defRPr>
            </a:lvl1pPr>
          </a:lstStyle>
          <a:p>
            <a:fld id="{C2C6F8EA-316C-41DE-B9A4-EDCC3A85ED9A}" type="datetimeFigureOut">
              <a:rPr lang="en-US"/>
              <a:pPr/>
              <a:t>3/3/2019</a:t>
            </a:fld>
            <a:endParaRPr/>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lumMod val="60000"/>
                    <a:lumOff val="40000"/>
                  </a:schemeClr>
                </a:solidFill>
              </a:defRPr>
            </a:lvl1pPr>
          </a:lstStyle>
          <a:p>
            <a:endParaRP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lumMod val="60000"/>
                    <a:lumOff val="40000"/>
                  </a:schemeClr>
                </a:solidFill>
              </a:defRPr>
            </a:lvl1pPr>
          </a:lstStyle>
          <a:p>
            <a:fld id="{7DC1BBB0-96F0-4077-A278-0F3FB5C104D3}" type="slidenum">
              <a:rPr/>
              <a:pPr/>
              <a:t>‹#›</a:t>
            </a:fld>
            <a:endParaRPr/>
          </a:p>
        </p:txBody>
      </p: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nidcd.nih.gov/health/autism-spectrum-disorder-communication-problems-children" TargetMode="External"/><Relationship Id="rId2" Type="http://schemas.openxmlformats.org/officeDocument/2006/relationships/hyperlink" Target="https://www.asws.org/WhatisAutism.aspx" TargetMode="External"/><Relationship Id="rId1" Type="http://schemas.openxmlformats.org/officeDocument/2006/relationships/slideLayout" Target="../slideLayouts/slideLayout2.xml"/><Relationship Id="rId4" Type="http://schemas.openxmlformats.org/officeDocument/2006/relationships/hyperlink" Target="https://www.webmd.com/g00/brain/autism/understanding-autism-basics?i10c.ua=1&amp;i10c.encReferrer=aHR0cHM6Ly93d3cuZ29vZ2xlLmNvbS5zYS8%3d&amp;i10c.dv=8"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0612" y="381001"/>
            <a:ext cx="8329031" cy="3352800"/>
          </a:xfrm>
        </p:spPr>
        <p:txBody>
          <a:bodyPr/>
          <a:lstStyle/>
          <a:p>
            <a:r>
              <a:rPr lang="en-US" b="1" i="1" dirty="0">
                <a:latin typeface="Arial" panose="020B0604020202020204" pitchFamily="34" charset="0"/>
                <a:ea typeface="Tahoma" panose="020B0604030504040204" pitchFamily="34" charset="0"/>
                <a:cs typeface="Arial" panose="020B0604020202020204" pitchFamily="34" charset="0"/>
              </a:rPr>
              <a:t>LANE-697</a:t>
            </a:r>
            <a:r>
              <a:rPr lang="en-US" sz="4400" b="1" i="1" dirty="0">
                <a:solidFill>
                  <a:schemeClr val="tx2">
                    <a:lumMod val="50000"/>
                  </a:schemeClr>
                </a:solidFill>
                <a:latin typeface="Arial" panose="020B0604020202020204" pitchFamily="34" charset="0"/>
                <a:ea typeface="Tahoma" panose="020B0604030504040204" pitchFamily="34" charset="0"/>
                <a:cs typeface="Arial" panose="020B0604020202020204" pitchFamily="34" charset="0"/>
              </a:rPr>
              <a:t/>
            </a:r>
            <a:br>
              <a:rPr lang="en-US" sz="4400" b="1" i="1" dirty="0">
                <a:solidFill>
                  <a:schemeClr val="tx2">
                    <a:lumMod val="50000"/>
                  </a:schemeClr>
                </a:solidFill>
                <a:latin typeface="Arial" panose="020B0604020202020204" pitchFamily="34" charset="0"/>
                <a:ea typeface="Tahoma" panose="020B0604030504040204" pitchFamily="34" charset="0"/>
                <a:cs typeface="Arial" panose="020B0604020202020204" pitchFamily="34" charset="0"/>
              </a:rPr>
            </a:br>
            <a:r>
              <a:rPr lang="en-US" sz="4400" b="1" i="1" dirty="0">
                <a:solidFill>
                  <a:srgbClr val="002060"/>
                </a:solidFill>
                <a:latin typeface="Arial" panose="020B0604020202020204" pitchFamily="34" charset="0"/>
                <a:ea typeface="Tahoma" panose="020B0604030504040204" pitchFamily="34" charset="0"/>
                <a:cs typeface="Arial" panose="020B0604020202020204" pitchFamily="34" charset="0"/>
              </a:rPr>
              <a:t>Special Topics in Linguistics</a:t>
            </a:r>
            <a:r>
              <a:rPr lang="en-US" sz="4400" b="1" i="1" dirty="0">
                <a:solidFill>
                  <a:schemeClr val="tx2">
                    <a:lumMod val="50000"/>
                  </a:schemeClr>
                </a:solidFill>
                <a:latin typeface="Arial" panose="020B0604020202020204" pitchFamily="34" charset="0"/>
                <a:ea typeface="Tahoma" panose="020B0604030504040204" pitchFamily="34" charset="0"/>
                <a:cs typeface="Arial" panose="020B0604020202020204" pitchFamily="34" charset="0"/>
              </a:rPr>
              <a:t/>
            </a:r>
            <a:br>
              <a:rPr lang="en-US" sz="4400" b="1" i="1" dirty="0">
                <a:solidFill>
                  <a:schemeClr val="tx2">
                    <a:lumMod val="50000"/>
                  </a:schemeClr>
                </a:solidFill>
                <a:latin typeface="Arial" panose="020B0604020202020204" pitchFamily="34" charset="0"/>
                <a:ea typeface="Tahoma" panose="020B0604030504040204" pitchFamily="34" charset="0"/>
                <a:cs typeface="Arial" panose="020B0604020202020204" pitchFamily="34" charset="0"/>
              </a:rPr>
            </a:br>
            <a:r>
              <a:rPr lang="en-US" sz="4400" b="1" i="1" dirty="0">
                <a:solidFill>
                  <a:schemeClr val="tx2">
                    <a:lumMod val="50000"/>
                  </a:schemeClr>
                </a:solidFill>
                <a:latin typeface="Arial" panose="020B0604020202020204" pitchFamily="34" charset="0"/>
                <a:ea typeface="Tahoma" panose="020B0604030504040204" pitchFamily="34" charset="0"/>
                <a:cs typeface="Arial" panose="020B0604020202020204" pitchFamily="34" charset="0"/>
              </a:rPr>
              <a:t/>
            </a:r>
            <a:br>
              <a:rPr lang="en-US" sz="4400" b="1" i="1" dirty="0">
                <a:solidFill>
                  <a:schemeClr val="tx2">
                    <a:lumMod val="50000"/>
                  </a:schemeClr>
                </a:solidFill>
                <a:latin typeface="Arial" panose="020B0604020202020204" pitchFamily="34" charset="0"/>
                <a:ea typeface="Tahoma" panose="020B0604030504040204" pitchFamily="34" charset="0"/>
                <a:cs typeface="Arial" panose="020B0604020202020204" pitchFamily="34" charset="0"/>
              </a:rPr>
            </a:br>
            <a:r>
              <a:rPr lang="en-US" b="1" i="1" dirty="0" smtClean="0">
                <a:solidFill>
                  <a:srgbClr val="C00000"/>
                </a:solidFill>
                <a:latin typeface="Arial" panose="020B0604020202020204" pitchFamily="34" charset="0"/>
                <a:ea typeface="Tahoma" panose="020B0604030504040204" pitchFamily="34" charset="0"/>
                <a:cs typeface="Arial" panose="020B0604020202020204" pitchFamily="34" charset="0"/>
              </a:rPr>
              <a:t>Autism</a:t>
            </a:r>
            <a:endParaRPr lang="en-US" sz="4800" dirty="0">
              <a:latin typeface="Calibri" pitchFamily="34" charset="0"/>
            </a:endParaRPr>
          </a:p>
        </p:txBody>
      </p:sp>
      <p:sp>
        <p:nvSpPr>
          <p:cNvPr id="3" name="Subtitle 2"/>
          <p:cNvSpPr>
            <a:spLocks noGrp="1"/>
          </p:cNvSpPr>
          <p:nvPr>
            <p:ph type="subTitle" idx="1"/>
          </p:nvPr>
        </p:nvSpPr>
        <p:spPr>
          <a:xfrm>
            <a:off x="2428669" y="3962400"/>
            <a:ext cx="7516442" cy="1498601"/>
          </a:xfrm>
        </p:spPr>
        <p:txBody>
          <a:bodyPr>
            <a:normAutofit/>
          </a:bodyPr>
          <a:lstStyle/>
          <a:p>
            <a:pPr>
              <a:lnSpc>
                <a:spcPct val="100000"/>
              </a:lnSpc>
            </a:pPr>
            <a:endParaRPr lang="en-US" sz="2000" b="1" dirty="0">
              <a:solidFill>
                <a:schemeClr val="tx1">
                  <a:lumMod val="95000"/>
                  <a:lumOff val="5000"/>
                </a:schemeClr>
              </a:solidFill>
            </a:endParaRPr>
          </a:p>
          <a:p>
            <a:pPr>
              <a:lnSpc>
                <a:spcPct val="100000"/>
              </a:lnSpc>
            </a:pPr>
            <a:r>
              <a:rPr lang="en-US" b="1" i="1" dirty="0" err="1" smtClean="0">
                <a:latin typeface="Arial" panose="020B0604020202020204" pitchFamily="34" charset="0"/>
                <a:cs typeface="Arial" panose="020B0604020202020204" pitchFamily="34" charset="0"/>
              </a:rPr>
              <a:t>Abdulrahman</a:t>
            </a:r>
            <a:r>
              <a:rPr lang="en-US" b="1" i="1" dirty="0" smtClean="0">
                <a:latin typeface="Arial" panose="020B0604020202020204" pitchFamily="34" charset="0"/>
                <a:cs typeface="Arial" panose="020B0604020202020204" pitchFamily="34" charset="0"/>
              </a:rPr>
              <a:t> </a:t>
            </a:r>
            <a:r>
              <a:rPr lang="en-US" b="1" i="1" dirty="0">
                <a:latin typeface="Arial" panose="020B0604020202020204" pitchFamily="34" charset="0"/>
                <a:cs typeface="Arial" panose="020B0604020202020204" pitchFamily="34" charset="0"/>
              </a:rPr>
              <a:t>S. </a:t>
            </a:r>
            <a:r>
              <a:rPr lang="en-US" b="1" i="1" dirty="0" err="1" smtClean="0">
                <a:latin typeface="Arial" panose="020B0604020202020204" pitchFamily="34" charset="0"/>
                <a:cs typeface="Arial" panose="020B0604020202020204" pitchFamily="34" charset="0"/>
              </a:rPr>
              <a:t>Aljabri</a:t>
            </a:r>
            <a:r>
              <a:rPr lang="en-US" b="1" i="1" dirty="0" smtClean="0">
                <a:latin typeface="Arial" panose="020B0604020202020204" pitchFamily="34" charset="0"/>
                <a:cs typeface="Arial" panose="020B0604020202020204" pitchFamily="34" charset="0"/>
              </a:rPr>
              <a:t>  1800039</a:t>
            </a:r>
            <a:endParaRPr lang="en-US" b="1" i="1" dirty="0">
              <a:latin typeface="Arial" panose="020B0604020202020204" pitchFamily="34" charset="0"/>
              <a:cs typeface="Arial" panose="020B0604020202020204" pitchFamily="34" charset="0"/>
            </a:endParaRPr>
          </a:p>
          <a:p>
            <a:pPr>
              <a:lnSpc>
                <a:spcPct val="100000"/>
              </a:lnSpc>
            </a:pPr>
            <a:r>
              <a:rPr lang="en-US" sz="2800" b="1" i="1" dirty="0" smtClean="0">
                <a:latin typeface="Arial" panose="020B0604020202020204" pitchFamily="34" charset="0"/>
                <a:cs typeface="Arial" panose="020B0604020202020204" pitchFamily="34" charset="0"/>
              </a:rPr>
              <a:t>2nd </a:t>
            </a:r>
            <a:r>
              <a:rPr lang="en-US" sz="2800" b="1" i="1" dirty="0">
                <a:latin typeface="Arial" panose="020B0604020202020204" pitchFamily="34" charset="0"/>
                <a:cs typeface="Arial" panose="020B0604020202020204" pitchFamily="34" charset="0"/>
              </a:rPr>
              <a:t>semester </a:t>
            </a:r>
            <a:r>
              <a:rPr lang="en-US" sz="2800" b="1" i="1" dirty="0" smtClean="0">
                <a:latin typeface="Arial" panose="020B0604020202020204" pitchFamily="34" charset="0"/>
                <a:cs typeface="Arial" panose="020B0604020202020204" pitchFamily="34" charset="0"/>
              </a:rPr>
              <a:t>2019</a:t>
            </a:r>
            <a:endParaRPr lang="en-US" sz="28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solidFill>
                  <a:srgbClr val="FF0000"/>
                </a:solidFill>
              </a:rPr>
              <a:t>Clinical linguistics</a:t>
            </a:r>
            <a:r>
              <a:rPr lang="en-US" dirty="0">
                <a:solidFill>
                  <a:srgbClr val="FF0000"/>
                </a:solidFill>
              </a:rPr>
              <a:t> </a:t>
            </a:r>
          </a:p>
        </p:txBody>
      </p:sp>
      <p:sp>
        <p:nvSpPr>
          <p:cNvPr id="3" name="عنصر نائب للمحتوى 2"/>
          <p:cNvSpPr>
            <a:spLocks noGrp="1"/>
          </p:cNvSpPr>
          <p:nvPr>
            <p:ph idx="1"/>
          </p:nvPr>
        </p:nvSpPr>
        <p:spPr/>
        <p:txBody>
          <a:bodyPr/>
          <a:lstStyle/>
          <a:p>
            <a:r>
              <a:rPr lang="en-US" sz="2400" dirty="0" smtClean="0"/>
              <a:t>is </a:t>
            </a:r>
            <a:r>
              <a:rPr lang="en-US" sz="2400" dirty="0"/>
              <a:t>the study of the ways in which disorders affect human capacity for language. </a:t>
            </a:r>
            <a:endParaRPr lang="en-US" sz="2400" dirty="0" smtClean="0"/>
          </a:p>
          <a:p>
            <a:r>
              <a:rPr lang="en-US" sz="2400" dirty="0" smtClean="0"/>
              <a:t>It </a:t>
            </a:r>
            <a:r>
              <a:rPr lang="en-US" sz="2400" dirty="0"/>
              <a:t>includes all the disorders that are encountered by speech and language therapists  across a range of clinical contexts, such as disorders caused by disruption to processes of language transmission and reception and disorders of the </a:t>
            </a:r>
            <a:r>
              <a:rPr lang="en-US" sz="2400" dirty="0" smtClean="0"/>
              <a:t>generative functions </a:t>
            </a:r>
            <a:r>
              <a:rPr lang="en-US" sz="2400" dirty="0"/>
              <a:t>that are an evolutionary precursor to language. </a:t>
            </a:r>
            <a:endParaRPr lang="en-US" sz="2400" dirty="0" smtClean="0"/>
          </a:p>
          <a:p>
            <a:r>
              <a:rPr lang="en-US" dirty="0"/>
              <a:t>Many communication disorders originate at the level of thoughts specifically, in the inability to </a:t>
            </a:r>
            <a:r>
              <a:rPr lang="en-US" dirty="0" smtClean="0"/>
              <a:t>establish appropriate </a:t>
            </a:r>
            <a:r>
              <a:rPr lang="en-US" dirty="0"/>
              <a:t>intentions for communication.</a:t>
            </a:r>
          </a:p>
          <a:p>
            <a:endParaRPr lang="en-US" dirty="0"/>
          </a:p>
          <a:p>
            <a:endParaRPr lang="en-US" dirty="0"/>
          </a:p>
        </p:txBody>
      </p:sp>
    </p:spTree>
    <p:extLst>
      <p:ext uri="{BB962C8B-B14F-4D97-AF65-F5344CB8AC3E}">
        <p14:creationId xmlns:p14="http://schemas.microsoft.com/office/powerpoint/2010/main" val="1758441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What is Autism?</a:t>
            </a:r>
            <a:endParaRPr lang="en-US" dirty="0"/>
          </a:p>
        </p:txBody>
      </p:sp>
      <p:sp>
        <p:nvSpPr>
          <p:cNvPr id="3" name="عنصر نائب للمحتوى 2"/>
          <p:cNvSpPr>
            <a:spLocks noGrp="1"/>
          </p:cNvSpPr>
          <p:nvPr>
            <p:ph idx="1"/>
          </p:nvPr>
        </p:nvSpPr>
        <p:spPr>
          <a:xfrm>
            <a:off x="1593436" y="1447800"/>
            <a:ext cx="9782801" cy="4724400"/>
          </a:xfrm>
        </p:spPr>
        <p:txBody>
          <a:bodyPr>
            <a:normAutofit/>
          </a:bodyPr>
          <a:lstStyle/>
          <a:p>
            <a:pPr marL="0" indent="0">
              <a:buNone/>
            </a:pPr>
            <a:endParaRPr lang="en-US" b="1" dirty="0">
              <a:solidFill>
                <a:srgbClr val="FF0000"/>
              </a:solidFill>
            </a:endParaRPr>
          </a:p>
          <a:p>
            <a:r>
              <a:rPr lang="en-US" sz="2400" dirty="0"/>
              <a:t>The word “autism” </a:t>
            </a:r>
            <a:r>
              <a:rPr lang="en-US" sz="2400" dirty="0" smtClean="0"/>
              <a:t>originates from the </a:t>
            </a:r>
            <a:r>
              <a:rPr lang="en-US" sz="2400" dirty="0"/>
              <a:t>Greek word “autos,” which means “</a:t>
            </a:r>
            <a:r>
              <a:rPr lang="en-US" sz="2400" b="1" dirty="0"/>
              <a:t>self</a:t>
            </a:r>
            <a:r>
              <a:rPr lang="en-US" sz="2400" dirty="0"/>
              <a:t>.” </a:t>
            </a:r>
            <a:endParaRPr lang="en-US" sz="2400" dirty="0" smtClean="0"/>
          </a:p>
          <a:p>
            <a:r>
              <a:rPr lang="en-US" sz="2400" dirty="0" smtClean="0"/>
              <a:t>Autistic individuals are usually self-absorbed </a:t>
            </a:r>
            <a:r>
              <a:rPr lang="en-US" sz="2400" dirty="0"/>
              <a:t>and seem </a:t>
            </a:r>
            <a:r>
              <a:rPr lang="en-US" sz="2400" dirty="0" smtClean="0"/>
              <a:t>to live in </a:t>
            </a:r>
            <a:r>
              <a:rPr lang="en-US" sz="2400" dirty="0"/>
              <a:t>a private world in which they have limited ability to successfully communicate and interact with others. </a:t>
            </a:r>
            <a:endParaRPr lang="en-US" sz="2400" dirty="0" smtClean="0"/>
          </a:p>
          <a:p>
            <a:r>
              <a:rPr lang="en-US" sz="2400" dirty="0" smtClean="0"/>
              <a:t>Autistics may </a:t>
            </a:r>
            <a:r>
              <a:rPr lang="en-US" sz="2400" dirty="0"/>
              <a:t>have difficulty developing language skills and </a:t>
            </a:r>
            <a:r>
              <a:rPr lang="en-US" sz="2400" dirty="0" smtClean="0"/>
              <a:t>understanding of what </a:t>
            </a:r>
            <a:r>
              <a:rPr lang="en-US" sz="2400" dirty="0"/>
              <a:t>others say to them. They also </a:t>
            </a:r>
            <a:r>
              <a:rPr lang="en-US" sz="2400" dirty="0" smtClean="0"/>
              <a:t>have </a:t>
            </a:r>
            <a:r>
              <a:rPr lang="en-US" sz="2400" dirty="0"/>
              <a:t>difficulty communicating </a:t>
            </a:r>
            <a:r>
              <a:rPr lang="en-US" sz="2400" b="1" dirty="0">
                <a:solidFill>
                  <a:srgbClr val="C00000"/>
                </a:solidFill>
              </a:rPr>
              <a:t>nonverbally</a:t>
            </a:r>
            <a:r>
              <a:rPr lang="en-US" sz="2400" dirty="0"/>
              <a:t>, such as through hand gestures, eye contact, and facial expressions.</a:t>
            </a:r>
          </a:p>
        </p:txBody>
      </p:sp>
    </p:spTree>
    <p:extLst>
      <p:ext uri="{BB962C8B-B14F-4D97-AF65-F5344CB8AC3E}">
        <p14:creationId xmlns:p14="http://schemas.microsoft.com/office/powerpoint/2010/main" val="316999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b="1" dirty="0" smtClean="0">
                <a:solidFill>
                  <a:srgbClr val="FF0000"/>
                </a:solidFill>
              </a:rPr>
              <a:t>Autistic Spectrum Disorder  </a:t>
            </a:r>
            <a:r>
              <a:rPr lang="en-US" b="1" dirty="0" smtClean="0">
                <a:solidFill>
                  <a:schemeClr val="tx1"/>
                </a:solidFill>
              </a:rPr>
              <a:t>ASD</a:t>
            </a:r>
            <a:endParaRPr lang="en-US" b="1" dirty="0">
              <a:solidFill>
                <a:schemeClr val="tx1"/>
              </a:solidFill>
            </a:endParaRPr>
          </a:p>
        </p:txBody>
      </p:sp>
      <p:sp>
        <p:nvSpPr>
          <p:cNvPr id="3" name="عنصر نائب للمحتوى 2"/>
          <p:cNvSpPr>
            <a:spLocks noGrp="1"/>
          </p:cNvSpPr>
          <p:nvPr>
            <p:ph idx="1"/>
          </p:nvPr>
        </p:nvSpPr>
        <p:spPr/>
        <p:txBody>
          <a:bodyPr>
            <a:noAutofit/>
          </a:bodyPr>
          <a:lstStyle/>
          <a:p>
            <a:pPr fontAlgn="base"/>
            <a:r>
              <a:rPr lang="en-US" sz="2400" dirty="0"/>
              <a:t>ASD refers to a group of complex disorders related to brain development. These disorders are generally characterized, in varying stages, by difficulties in verbal and nonverbal communication, social interaction and frequently repetitive behaviors</a:t>
            </a:r>
            <a:r>
              <a:rPr lang="en-US" sz="2400" dirty="0" smtClean="0"/>
              <a:t>.</a:t>
            </a:r>
          </a:p>
          <a:p>
            <a:pPr fontAlgn="base"/>
            <a:endParaRPr lang="en-US" sz="2400" dirty="0"/>
          </a:p>
          <a:p>
            <a:pPr fontAlgn="base"/>
            <a:r>
              <a:rPr lang="en-US" sz="2400" dirty="0"/>
              <a:t>Autism originates in very early brain development. However, the most apparent symptoms of autism tend to emerge between 2 and 3 years of age and sometimes from birth.  Both children and adults with autism typically exhibit difficulties in verbal and non-verbal communication, social interactions, and leisure or play activities.</a:t>
            </a:r>
          </a:p>
          <a:p>
            <a:endParaRPr lang="en-US" sz="2400" dirty="0" smtClean="0"/>
          </a:p>
        </p:txBody>
      </p:sp>
    </p:spTree>
    <p:extLst>
      <p:ext uri="{BB962C8B-B14F-4D97-AF65-F5344CB8AC3E}">
        <p14:creationId xmlns:p14="http://schemas.microsoft.com/office/powerpoint/2010/main" val="4238406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85800"/>
            <a:ext cx="9782801" cy="5486400"/>
          </a:xfrm>
        </p:spPr>
        <p:txBody>
          <a:bodyPr>
            <a:normAutofit/>
          </a:bodyPr>
          <a:lstStyle/>
          <a:p>
            <a:r>
              <a:rPr lang="en-US" sz="2400" dirty="0"/>
              <a:t>ASD occurs five times more in males than females and, it has been increasing in the recent years. 50% of autistic individuals fail to establish verbal </a:t>
            </a:r>
            <a:r>
              <a:rPr lang="en-US" sz="2400" dirty="0" smtClean="0"/>
              <a:t>communication. There </a:t>
            </a:r>
            <a:r>
              <a:rPr lang="en-US" sz="2400" dirty="0"/>
              <a:t>are lifelong impairments of communication accompanying ASD.</a:t>
            </a:r>
          </a:p>
          <a:p>
            <a:r>
              <a:rPr lang="en-US" sz="2400" dirty="0"/>
              <a:t>In the absence </a:t>
            </a:r>
            <a:r>
              <a:rPr lang="en-US" sz="2400" b="1" dirty="0"/>
              <a:t>of biological markers </a:t>
            </a:r>
            <a:r>
              <a:rPr lang="en-US" sz="2400" dirty="0"/>
              <a:t>of ASD, clinicians have established behavioral characteristics for diagnosing ASD. These criteria are supplied by the diagnostic and statistical manual of mental disorders APA (American Psychiatric Association).</a:t>
            </a:r>
          </a:p>
        </p:txBody>
      </p:sp>
    </p:spTree>
    <p:extLst>
      <p:ext uri="{BB962C8B-B14F-4D97-AF65-F5344CB8AC3E}">
        <p14:creationId xmlns:p14="http://schemas.microsoft.com/office/powerpoint/2010/main" val="3483967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solidFill>
                  <a:srgbClr val="FF0000"/>
                </a:solidFill>
              </a:rPr>
              <a:t>Signs and </a:t>
            </a:r>
            <a:r>
              <a:rPr lang="en-US" b="1" dirty="0" smtClean="0">
                <a:solidFill>
                  <a:srgbClr val="FF0000"/>
                </a:solidFill>
              </a:rPr>
              <a:t>Symptoms</a:t>
            </a:r>
            <a:endParaRPr lang="en-US" dirty="0">
              <a:solidFill>
                <a:srgbClr val="FF0000"/>
              </a:solidFill>
            </a:endParaRPr>
          </a:p>
        </p:txBody>
      </p:sp>
      <p:sp>
        <p:nvSpPr>
          <p:cNvPr id="3" name="عنصر نائب للمحتوى 2"/>
          <p:cNvSpPr>
            <a:spLocks noGrp="1"/>
          </p:cNvSpPr>
          <p:nvPr>
            <p:ph idx="1"/>
          </p:nvPr>
        </p:nvSpPr>
        <p:spPr>
          <a:xfrm>
            <a:off x="1475714" y="1417637"/>
            <a:ext cx="10028897" cy="4906963"/>
          </a:xfrm>
        </p:spPr>
        <p:txBody>
          <a:bodyPr>
            <a:normAutofit/>
          </a:bodyPr>
          <a:lstStyle/>
          <a:p>
            <a:pPr>
              <a:lnSpc>
                <a:spcPct val="100000"/>
              </a:lnSpc>
            </a:pPr>
            <a:r>
              <a:rPr lang="en-US" sz="2400" dirty="0"/>
              <a:t>ASDs begin before the age of 3 and last throughout a person's </a:t>
            </a:r>
            <a:r>
              <a:rPr lang="en-US" sz="2400" dirty="0" smtClean="0"/>
              <a:t>life. </a:t>
            </a:r>
            <a:r>
              <a:rPr lang="en-US" sz="2400" dirty="0"/>
              <a:t>Some children with an ASD seem to develop normally until around </a:t>
            </a:r>
            <a:r>
              <a:rPr lang="en-US" sz="2400" dirty="0" smtClean="0"/>
              <a:t>a year and half of </a:t>
            </a:r>
            <a:r>
              <a:rPr lang="en-US" sz="2400" dirty="0"/>
              <a:t>age and then they stop </a:t>
            </a:r>
            <a:r>
              <a:rPr lang="en-US" sz="2400" dirty="0" smtClean="0"/>
              <a:t>acquiring new </a:t>
            </a:r>
            <a:r>
              <a:rPr lang="en-US" sz="2400" dirty="0"/>
              <a:t>skills, or they lose the skills they once had</a:t>
            </a:r>
            <a:r>
              <a:rPr lang="en-US" sz="2400" dirty="0" smtClean="0"/>
              <a:t>.</a:t>
            </a:r>
          </a:p>
          <a:p>
            <a:pPr marL="0" indent="0">
              <a:buNone/>
            </a:pPr>
            <a:r>
              <a:rPr lang="en-US" sz="2400" dirty="0"/>
              <a:t/>
            </a:r>
            <a:br>
              <a:rPr lang="en-US" sz="2400" dirty="0"/>
            </a:br>
            <a:r>
              <a:rPr lang="en-US" sz="2400" dirty="0" smtClean="0"/>
              <a:t>An individual with </a:t>
            </a:r>
            <a:r>
              <a:rPr lang="en-US" sz="2400" dirty="0"/>
              <a:t>an ASD </a:t>
            </a:r>
            <a:r>
              <a:rPr lang="en-US" sz="2400" dirty="0" smtClean="0"/>
              <a:t>may:</a:t>
            </a:r>
            <a:endParaRPr lang="en-US" sz="2400" dirty="0"/>
          </a:p>
          <a:p>
            <a:pPr lvl="0" fontAlgn="base"/>
            <a:r>
              <a:rPr lang="en-US" sz="2400" dirty="0"/>
              <a:t>Not respond to </a:t>
            </a:r>
            <a:r>
              <a:rPr lang="en-US" sz="2400" dirty="0" smtClean="0"/>
              <a:t>his/her name.</a:t>
            </a:r>
            <a:endParaRPr lang="en-US" sz="2400" dirty="0"/>
          </a:p>
          <a:p>
            <a:pPr lvl="0" fontAlgn="base"/>
            <a:r>
              <a:rPr lang="en-US" sz="2400" dirty="0"/>
              <a:t>Not point at objects to show interest (point at an airplane flying over</a:t>
            </a:r>
            <a:r>
              <a:rPr lang="en-US" sz="2400" dirty="0" smtClean="0"/>
              <a:t>).</a:t>
            </a:r>
            <a:endParaRPr lang="en-US" sz="2400" dirty="0"/>
          </a:p>
          <a:p>
            <a:pPr lvl="0" fontAlgn="base"/>
            <a:r>
              <a:rPr lang="en-US" sz="2400" dirty="0"/>
              <a:t>Not play "pretend" games (pretend to "feed" a doll</a:t>
            </a:r>
            <a:r>
              <a:rPr lang="en-US" sz="2400" dirty="0" smtClean="0"/>
              <a:t>).</a:t>
            </a:r>
            <a:endParaRPr lang="en-US" sz="2400" dirty="0"/>
          </a:p>
          <a:p>
            <a:pPr lvl="0" fontAlgn="base"/>
            <a:r>
              <a:rPr lang="en-US" sz="2400" dirty="0"/>
              <a:t>Avoid eye contact and </a:t>
            </a:r>
            <a:r>
              <a:rPr lang="en-US" sz="2400" dirty="0" smtClean="0"/>
              <a:t>seek isolation.</a:t>
            </a:r>
            <a:endParaRPr lang="en-US" sz="2400" dirty="0"/>
          </a:p>
        </p:txBody>
      </p:sp>
    </p:spTree>
    <p:extLst>
      <p:ext uri="{BB962C8B-B14F-4D97-AF65-F5344CB8AC3E}">
        <p14:creationId xmlns:p14="http://schemas.microsoft.com/office/powerpoint/2010/main" val="3403575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09600"/>
            <a:ext cx="9782801" cy="5562600"/>
          </a:xfrm>
        </p:spPr>
        <p:txBody>
          <a:bodyPr>
            <a:normAutofit/>
          </a:bodyPr>
          <a:lstStyle/>
          <a:p>
            <a:pPr lvl="0" fontAlgn="base"/>
            <a:r>
              <a:rPr lang="en-US" sz="2400" dirty="0"/>
              <a:t>Have delayed speech and language </a:t>
            </a:r>
            <a:r>
              <a:rPr lang="en-US" sz="2400" dirty="0" smtClean="0"/>
              <a:t>skills.</a:t>
            </a:r>
            <a:endParaRPr lang="en-US" sz="2400" dirty="0"/>
          </a:p>
          <a:p>
            <a:pPr lvl="0" fontAlgn="base"/>
            <a:r>
              <a:rPr lang="en-US" sz="2400" dirty="0"/>
              <a:t>Repeat words or phrases over and </a:t>
            </a:r>
            <a:r>
              <a:rPr lang="en-US" sz="2400" dirty="0" smtClean="0"/>
              <a:t>over.</a:t>
            </a:r>
            <a:endParaRPr lang="en-US" sz="2400" dirty="0"/>
          </a:p>
          <a:p>
            <a:pPr lvl="0" fontAlgn="base"/>
            <a:r>
              <a:rPr lang="en-US" sz="2400" dirty="0"/>
              <a:t>Give unrelated answers to </a:t>
            </a:r>
            <a:r>
              <a:rPr lang="en-US" sz="2400" dirty="0" smtClean="0"/>
              <a:t>questions.</a:t>
            </a:r>
            <a:endParaRPr lang="en-US" sz="2400" dirty="0"/>
          </a:p>
          <a:p>
            <a:pPr lvl="0" fontAlgn="base"/>
            <a:r>
              <a:rPr lang="en-US" sz="2400" dirty="0"/>
              <a:t>Get upset by minor </a:t>
            </a:r>
            <a:r>
              <a:rPr lang="en-US" sz="2400" dirty="0" smtClean="0"/>
              <a:t>changes.</a:t>
            </a:r>
            <a:endParaRPr lang="en-US" sz="2400" dirty="0"/>
          </a:p>
          <a:p>
            <a:pPr lvl="0" fontAlgn="base"/>
            <a:r>
              <a:rPr lang="en-US" sz="2400" dirty="0"/>
              <a:t>Have obsessive </a:t>
            </a:r>
            <a:r>
              <a:rPr lang="en-US" sz="2400" dirty="0" smtClean="0"/>
              <a:t>interests.</a:t>
            </a:r>
            <a:endParaRPr lang="en-US" sz="2400" dirty="0"/>
          </a:p>
          <a:p>
            <a:pPr lvl="0" fontAlgn="base"/>
            <a:r>
              <a:rPr lang="en-US" sz="2400" dirty="0"/>
              <a:t>Flap their hands, </a:t>
            </a:r>
            <a:r>
              <a:rPr lang="en-US" sz="2400" dirty="0" smtClean="0"/>
              <a:t>shake </a:t>
            </a:r>
            <a:r>
              <a:rPr lang="en-US" sz="2400" dirty="0" smtClean="0"/>
              <a:t>their </a:t>
            </a:r>
            <a:r>
              <a:rPr lang="en-US" sz="2400" dirty="0"/>
              <a:t>body, or spin in </a:t>
            </a:r>
            <a:r>
              <a:rPr lang="en-US" sz="2400" dirty="0" smtClean="0"/>
              <a:t>circles.</a:t>
            </a:r>
            <a:endParaRPr lang="en-US" sz="2400" dirty="0"/>
          </a:p>
          <a:p>
            <a:pPr lvl="0" fontAlgn="base"/>
            <a:r>
              <a:rPr lang="en-US" sz="2400" dirty="0"/>
              <a:t>Have unusual reactions to the way things sound, smell, taste, look, or </a:t>
            </a:r>
            <a:r>
              <a:rPr lang="en-US" sz="2400" dirty="0" smtClean="0"/>
              <a:t>feel angry.</a:t>
            </a:r>
          </a:p>
          <a:p>
            <a:pPr fontAlgn="base"/>
            <a:r>
              <a:rPr lang="en-US" sz="2400" dirty="0"/>
              <a:t>Have trouble understanding other people's feelings or expressing their his/her feelings.</a:t>
            </a:r>
          </a:p>
          <a:p>
            <a:pPr lvl="0" fontAlgn="base"/>
            <a:endParaRPr lang="en-US" sz="2400" dirty="0"/>
          </a:p>
          <a:p>
            <a:endParaRPr lang="en-US" sz="2400" dirty="0"/>
          </a:p>
          <a:p>
            <a:endParaRPr lang="en-US" sz="2400" dirty="0"/>
          </a:p>
        </p:txBody>
      </p:sp>
    </p:spTree>
    <p:extLst>
      <p:ext uri="{BB962C8B-B14F-4D97-AF65-F5344CB8AC3E}">
        <p14:creationId xmlns:p14="http://schemas.microsoft.com/office/powerpoint/2010/main" val="15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What causes ASD</a:t>
            </a:r>
            <a:endParaRPr lang="en-US" b="1" dirty="0">
              <a:solidFill>
                <a:srgbClr val="FF0000"/>
              </a:solidFill>
            </a:endParaRPr>
          </a:p>
        </p:txBody>
      </p:sp>
      <p:sp>
        <p:nvSpPr>
          <p:cNvPr id="3" name="عنصر نائب للمحتوى 2"/>
          <p:cNvSpPr>
            <a:spLocks noGrp="1"/>
          </p:cNvSpPr>
          <p:nvPr>
            <p:ph idx="1"/>
          </p:nvPr>
        </p:nvSpPr>
        <p:spPr/>
        <p:txBody>
          <a:bodyPr/>
          <a:lstStyle/>
          <a:p>
            <a:pPr marL="0" indent="0">
              <a:buNone/>
            </a:pPr>
            <a:r>
              <a:rPr lang="en-US" dirty="0" smtClean="0"/>
              <a:t>The majority of scientists </a:t>
            </a:r>
            <a:r>
              <a:rPr lang="en-US" dirty="0"/>
              <a:t>agree that genes are one of the </a:t>
            </a:r>
            <a:r>
              <a:rPr lang="en-US" dirty="0" smtClean="0"/>
              <a:t>chief factors that cause an </a:t>
            </a:r>
            <a:r>
              <a:rPr lang="en-US" dirty="0"/>
              <a:t>ASD.</a:t>
            </a:r>
          </a:p>
          <a:p>
            <a:pPr lvl="0"/>
            <a:r>
              <a:rPr lang="en-US" dirty="0" smtClean="0"/>
              <a:t>Some argue that autism is a result</a:t>
            </a:r>
            <a:r>
              <a:rPr lang="ar-SA" dirty="0" smtClean="0"/>
              <a:t> </a:t>
            </a:r>
            <a:r>
              <a:rPr lang="en-US" dirty="0" smtClean="0"/>
              <a:t>of a defect in the network connections of nerve system.</a:t>
            </a:r>
          </a:p>
          <a:p>
            <a:pPr lvl="0"/>
            <a:r>
              <a:rPr lang="en-US" dirty="0"/>
              <a:t>S</a:t>
            </a:r>
            <a:r>
              <a:rPr lang="en-US" dirty="0" smtClean="0"/>
              <a:t>ome </a:t>
            </a:r>
            <a:r>
              <a:rPr lang="en-US" dirty="0"/>
              <a:t>evidence </a:t>
            </a:r>
            <a:r>
              <a:rPr lang="en-US" dirty="0" smtClean="0"/>
              <a:t>show that </a:t>
            </a:r>
            <a:r>
              <a:rPr lang="en-US" dirty="0"/>
              <a:t>the critical period for developing ASDs </a:t>
            </a:r>
            <a:r>
              <a:rPr lang="en-US" dirty="0" smtClean="0"/>
              <a:t>starts before </a:t>
            </a:r>
            <a:r>
              <a:rPr lang="en-US" dirty="0"/>
              <a:t>birth. </a:t>
            </a:r>
            <a:endParaRPr lang="en-US" dirty="0" smtClean="0"/>
          </a:p>
          <a:p>
            <a:pPr lvl="0"/>
            <a:endParaRPr lang="en-US" dirty="0"/>
          </a:p>
          <a:p>
            <a:pPr lvl="0"/>
            <a:r>
              <a:rPr lang="en-US" dirty="0" smtClean="0"/>
              <a:t>However, there is no clear-cut evidence or agreement on the causes of autism.</a:t>
            </a:r>
            <a:endParaRPr lang="en-US" dirty="0"/>
          </a:p>
          <a:p>
            <a:endParaRPr lang="en-US" dirty="0"/>
          </a:p>
        </p:txBody>
      </p:sp>
    </p:spTree>
    <p:extLst>
      <p:ext uri="{BB962C8B-B14F-4D97-AF65-F5344CB8AC3E}">
        <p14:creationId xmlns:p14="http://schemas.microsoft.com/office/powerpoint/2010/main" val="291687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marL="0" indent="0"/>
            <a:r>
              <a:rPr lang="en-US" b="1" dirty="0" smtClean="0">
                <a:solidFill>
                  <a:srgbClr val="FF0000"/>
                </a:solidFill>
              </a:rPr>
              <a:t>Types of ASD</a:t>
            </a:r>
            <a:endParaRPr lang="en-US" dirty="0"/>
          </a:p>
        </p:txBody>
      </p:sp>
      <p:sp>
        <p:nvSpPr>
          <p:cNvPr id="3" name="عنصر نائب للمحتوى 2"/>
          <p:cNvSpPr>
            <a:spLocks noGrp="1"/>
          </p:cNvSpPr>
          <p:nvPr>
            <p:ph idx="1"/>
          </p:nvPr>
        </p:nvSpPr>
        <p:spPr>
          <a:xfrm>
            <a:off x="1593436" y="1600200"/>
            <a:ext cx="10215976" cy="4572000"/>
          </a:xfrm>
        </p:spPr>
        <p:txBody>
          <a:bodyPr>
            <a:normAutofit lnSpcReduction="10000"/>
          </a:bodyPr>
          <a:lstStyle/>
          <a:p>
            <a:pPr marL="0" indent="0">
              <a:lnSpc>
                <a:spcPct val="110000"/>
              </a:lnSpc>
              <a:buNone/>
            </a:pPr>
            <a:r>
              <a:rPr lang="en-US" sz="3200" dirty="0" smtClean="0"/>
              <a:t>ASD is also called </a:t>
            </a:r>
            <a:r>
              <a:rPr lang="en-US" sz="3200" b="1" dirty="0" smtClean="0"/>
              <a:t>pervasive developmental disorder </a:t>
            </a:r>
            <a:r>
              <a:rPr lang="en-US" sz="3200" dirty="0" smtClean="0"/>
              <a:t>PPD </a:t>
            </a:r>
          </a:p>
          <a:p>
            <a:pPr marL="0" indent="0">
              <a:lnSpc>
                <a:spcPct val="110000"/>
              </a:lnSpc>
              <a:buNone/>
            </a:pPr>
            <a:r>
              <a:rPr lang="en-US" sz="3200" dirty="0" smtClean="0"/>
              <a:t>There are five types of ASDs or PPDs:</a:t>
            </a:r>
          </a:p>
          <a:p>
            <a:pPr marL="0" indent="0">
              <a:lnSpc>
                <a:spcPct val="110000"/>
              </a:lnSpc>
              <a:buNone/>
            </a:pPr>
            <a:r>
              <a:rPr lang="en-US" sz="3200" dirty="0" smtClean="0"/>
              <a:t>1- Autistic disorder</a:t>
            </a:r>
          </a:p>
          <a:p>
            <a:pPr marL="0" indent="0">
              <a:lnSpc>
                <a:spcPct val="110000"/>
              </a:lnSpc>
              <a:buNone/>
            </a:pPr>
            <a:r>
              <a:rPr lang="en-US" sz="3200" dirty="0" smtClean="0"/>
              <a:t>2- </a:t>
            </a:r>
            <a:r>
              <a:rPr lang="en-US" sz="3200" dirty="0" err="1" smtClean="0"/>
              <a:t>Rett’s</a:t>
            </a:r>
            <a:r>
              <a:rPr lang="en-US" sz="3200" dirty="0" smtClean="0"/>
              <a:t> disorder</a:t>
            </a:r>
          </a:p>
          <a:p>
            <a:pPr marL="0" indent="0">
              <a:lnSpc>
                <a:spcPct val="110000"/>
              </a:lnSpc>
              <a:buNone/>
            </a:pPr>
            <a:r>
              <a:rPr lang="en-US" sz="3200" dirty="0" smtClean="0"/>
              <a:t>3- Childhood distinctive disorder</a:t>
            </a:r>
          </a:p>
          <a:p>
            <a:pPr marL="0" indent="0">
              <a:lnSpc>
                <a:spcPct val="110000"/>
              </a:lnSpc>
              <a:buNone/>
            </a:pPr>
            <a:r>
              <a:rPr lang="en-US" sz="3200" dirty="0" smtClean="0"/>
              <a:t>4- Asperger’s disorder</a:t>
            </a:r>
          </a:p>
          <a:p>
            <a:pPr marL="0" indent="0">
              <a:lnSpc>
                <a:spcPct val="110000"/>
              </a:lnSpc>
              <a:buNone/>
            </a:pPr>
            <a:r>
              <a:rPr lang="en-US" sz="3200" dirty="0" smtClean="0"/>
              <a:t>5-Pervasive developmental disorder</a:t>
            </a:r>
            <a:endParaRPr lang="en-US" sz="3200" dirty="0"/>
          </a:p>
          <a:p>
            <a:endParaRPr lang="en-US" dirty="0"/>
          </a:p>
        </p:txBody>
      </p:sp>
    </p:spTree>
    <p:extLst>
      <p:ext uri="{BB962C8B-B14F-4D97-AF65-F5344CB8AC3E}">
        <p14:creationId xmlns:p14="http://schemas.microsoft.com/office/powerpoint/2010/main" val="4292432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chemeClr val="tx1"/>
                </a:solidFill>
              </a:rPr>
              <a:t>1-</a:t>
            </a:r>
            <a:r>
              <a:rPr lang="en-US" b="1" dirty="0" smtClean="0">
                <a:solidFill>
                  <a:srgbClr val="FF0000"/>
                </a:solidFill>
              </a:rPr>
              <a:t> Autistic Disorder </a:t>
            </a:r>
            <a:r>
              <a:rPr lang="en-US" dirty="0" smtClean="0"/>
              <a:t>(aka. Classic autism)</a:t>
            </a:r>
            <a:endParaRPr lang="en-US" dirty="0"/>
          </a:p>
        </p:txBody>
      </p:sp>
      <p:sp>
        <p:nvSpPr>
          <p:cNvPr id="3" name="عنصر نائب للمحتوى 2"/>
          <p:cNvSpPr>
            <a:spLocks noGrp="1"/>
          </p:cNvSpPr>
          <p:nvPr>
            <p:ph idx="1"/>
          </p:nvPr>
        </p:nvSpPr>
        <p:spPr/>
        <p:txBody>
          <a:bodyPr>
            <a:normAutofit/>
          </a:bodyPr>
          <a:lstStyle/>
          <a:p>
            <a:pPr marL="0" indent="0">
              <a:buNone/>
            </a:pPr>
            <a:endParaRPr lang="en-US" dirty="0"/>
          </a:p>
          <a:p>
            <a:pPr marL="0" indent="0">
              <a:lnSpc>
                <a:spcPct val="100000"/>
              </a:lnSpc>
              <a:buNone/>
            </a:pPr>
            <a:r>
              <a:rPr lang="en-US" sz="2400" dirty="0" smtClean="0"/>
              <a:t>Is the most common type of ASD among the public and the first thing that comes to our minds when we hear of autism.</a:t>
            </a:r>
          </a:p>
          <a:p>
            <a:r>
              <a:rPr lang="en-US" sz="2400" dirty="0" smtClean="0"/>
              <a:t>Individuals with </a:t>
            </a:r>
            <a:r>
              <a:rPr lang="en-US" sz="2400" dirty="0"/>
              <a:t>autistic disorder are normally physically well developed </a:t>
            </a:r>
            <a:endParaRPr lang="en-US" sz="2400" dirty="0" smtClean="0"/>
          </a:p>
          <a:p>
            <a:r>
              <a:rPr lang="en-US" sz="2400" dirty="0" smtClean="0"/>
              <a:t>impairments </a:t>
            </a:r>
            <a:r>
              <a:rPr lang="en-US" sz="2400" dirty="0"/>
              <a:t>in </a:t>
            </a:r>
            <a:r>
              <a:rPr lang="en-US" sz="2400" b="1" dirty="0">
                <a:solidFill>
                  <a:srgbClr val="0070C0"/>
                </a:solidFill>
              </a:rPr>
              <a:t>social interaction </a:t>
            </a:r>
            <a:r>
              <a:rPr lang="en-US" sz="2400" dirty="0"/>
              <a:t>(e.g. failure to develop peer </a:t>
            </a:r>
            <a:r>
              <a:rPr lang="en-US" sz="2400" dirty="0" smtClean="0"/>
              <a:t>relationships appropriate </a:t>
            </a:r>
            <a:r>
              <a:rPr lang="en-US" sz="2400" dirty="0"/>
              <a:t>to developmental level</a:t>
            </a:r>
            <a:r>
              <a:rPr lang="en-US" sz="2400" dirty="0" smtClean="0"/>
              <a:t>)</a:t>
            </a:r>
            <a:endParaRPr lang="en-US" sz="2400" dirty="0"/>
          </a:p>
          <a:p>
            <a:r>
              <a:rPr lang="en-US" sz="2400" dirty="0"/>
              <a:t>impairments in </a:t>
            </a:r>
            <a:r>
              <a:rPr lang="en-US" sz="2400" b="1" dirty="0" smtClean="0">
                <a:solidFill>
                  <a:srgbClr val="0070C0"/>
                </a:solidFill>
              </a:rPr>
              <a:t>communication</a:t>
            </a:r>
            <a:r>
              <a:rPr lang="en-US" sz="2400" dirty="0" smtClean="0"/>
              <a:t> (e.g. starting or maintaining conversations </a:t>
            </a:r>
            <a:r>
              <a:rPr lang="en-US" sz="2400" dirty="0"/>
              <a:t>with </a:t>
            </a:r>
            <a:r>
              <a:rPr lang="en-US" sz="2400" dirty="0" smtClean="0"/>
              <a:t>others).</a:t>
            </a:r>
          </a:p>
          <a:p>
            <a:endParaRPr lang="en-US" sz="2400" dirty="0"/>
          </a:p>
        </p:txBody>
      </p:sp>
    </p:spTree>
    <p:extLst>
      <p:ext uri="{BB962C8B-B14F-4D97-AF65-F5344CB8AC3E}">
        <p14:creationId xmlns:p14="http://schemas.microsoft.com/office/powerpoint/2010/main" val="1408167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09600"/>
            <a:ext cx="9782801" cy="5562600"/>
          </a:xfrm>
        </p:spPr>
        <p:txBody>
          <a:bodyPr>
            <a:normAutofit/>
          </a:bodyPr>
          <a:lstStyle/>
          <a:p>
            <a:r>
              <a:rPr lang="en-US" sz="2400" dirty="0">
                <a:solidFill>
                  <a:srgbClr val="0070C0"/>
                </a:solidFill>
              </a:rPr>
              <a:t>restricted</a:t>
            </a:r>
            <a:r>
              <a:rPr lang="en-US" sz="2400" dirty="0"/>
              <a:t>, </a:t>
            </a:r>
            <a:r>
              <a:rPr lang="en-US" sz="2400" dirty="0">
                <a:solidFill>
                  <a:srgbClr val="0070C0"/>
                </a:solidFill>
              </a:rPr>
              <a:t>repetitive</a:t>
            </a:r>
            <a:r>
              <a:rPr lang="en-US" sz="2400" dirty="0"/>
              <a:t> and </a:t>
            </a:r>
            <a:r>
              <a:rPr lang="en-US" sz="2400" dirty="0">
                <a:solidFill>
                  <a:srgbClr val="0070C0"/>
                </a:solidFill>
              </a:rPr>
              <a:t>stereotyped</a:t>
            </a:r>
            <a:r>
              <a:rPr lang="en-US" sz="2400" dirty="0"/>
              <a:t> patterns of behavior, interests and activities (e.g. hand or finger flapping or twisting, or complex whole-body movements)</a:t>
            </a:r>
          </a:p>
          <a:p>
            <a:endParaRPr lang="en-US" sz="2400" dirty="0" smtClean="0"/>
          </a:p>
          <a:p>
            <a:r>
              <a:rPr lang="en-US" sz="2400" dirty="0" smtClean="0"/>
              <a:t>Furthermore, </a:t>
            </a:r>
            <a:r>
              <a:rPr lang="en-US" sz="2400" dirty="0" smtClean="0">
                <a:solidFill>
                  <a:srgbClr val="0070C0"/>
                </a:solidFill>
              </a:rPr>
              <a:t>mental retardation</a:t>
            </a:r>
            <a:r>
              <a:rPr lang="en-US" sz="2400" dirty="0" smtClean="0"/>
              <a:t>, </a:t>
            </a:r>
            <a:r>
              <a:rPr lang="en-US" sz="2400" dirty="0" smtClean="0">
                <a:solidFill>
                  <a:srgbClr val="0070C0"/>
                </a:solidFill>
              </a:rPr>
              <a:t>epilepsy</a:t>
            </a:r>
            <a:r>
              <a:rPr lang="en-US" sz="2400" dirty="0">
                <a:solidFill>
                  <a:srgbClr val="0070C0"/>
                </a:solidFill>
              </a:rPr>
              <a:t> </a:t>
            </a:r>
            <a:r>
              <a:rPr lang="en-US" sz="2400" dirty="0" smtClean="0"/>
              <a:t>and </a:t>
            </a:r>
            <a:r>
              <a:rPr lang="en-US" sz="2400" dirty="0">
                <a:solidFill>
                  <a:srgbClr val="0070C0"/>
                </a:solidFill>
              </a:rPr>
              <a:t>hearing </a:t>
            </a:r>
            <a:r>
              <a:rPr lang="en-US" sz="2400" dirty="0" smtClean="0">
                <a:solidFill>
                  <a:srgbClr val="0070C0"/>
                </a:solidFill>
              </a:rPr>
              <a:t>impairment</a:t>
            </a:r>
            <a:r>
              <a:rPr lang="en-US" sz="2400" dirty="0" smtClean="0"/>
              <a:t> may be present in autistic disorder.</a:t>
            </a:r>
          </a:p>
          <a:p>
            <a:endParaRPr lang="en-US" sz="2400" dirty="0" smtClean="0"/>
          </a:p>
          <a:p>
            <a:r>
              <a:rPr lang="en-US" sz="2400" dirty="0"/>
              <a:t>delays or abnormal functioning in social </a:t>
            </a:r>
            <a:r>
              <a:rPr lang="en-US" sz="2400" dirty="0" smtClean="0"/>
              <a:t>interaction (e.g. </a:t>
            </a:r>
            <a:r>
              <a:rPr lang="en-US" sz="2400" b="1" dirty="0">
                <a:solidFill>
                  <a:srgbClr val="0070C0"/>
                </a:solidFill>
              </a:rPr>
              <a:t>symbolic</a:t>
            </a:r>
            <a:r>
              <a:rPr lang="en-US" sz="2400" dirty="0">
                <a:solidFill>
                  <a:srgbClr val="0070C0"/>
                </a:solidFill>
              </a:rPr>
              <a:t> </a:t>
            </a:r>
            <a:r>
              <a:rPr lang="en-US" sz="2400" dirty="0"/>
              <a:t>or </a:t>
            </a:r>
            <a:r>
              <a:rPr lang="en-US" sz="2400" b="1" dirty="0">
                <a:solidFill>
                  <a:srgbClr val="0070C0"/>
                </a:solidFill>
              </a:rPr>
              <a:t>imaginative</a:t>
            </a:r>
            <a:r>
              <a:rPr lang="en-US" sz="2400" dirty="0"/>
              <a:t> play</a:t>
            </a:r>
            <a:r>
              <a:rPr lang="en-US" sz="2400" dirty="0" smtClean="0"/>
              <a:t>.</a:t>
            </a:r>
            <a:endParaRPr lang="en-US" sz="2400" dirty="0"/>
          </a:p>
        </p:txBody>
      </p:sp>
    </p:spTree>
    <p:extLst>
      <p:ext uri="{BB962C8B-B14F-4D97-AF65-F5344CB8AC3E}">
        <p14:creationId xmlns:p14="http://schemas.microsoft.com/office/powerpoint/2010/main" val="215677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chemeClr val="tx1"/>
                </a:solidFill>
              </a:rPr>
              <a:t>2- </a:t>
            </a:r>
            <a:r>
              <a:rPr lang="en-US" b="1" dirty="0" err="1" smtClean="0">
                <a:solidFill>
                  <a:srgbClr val="FF0000"/>
                </a:solidFill>
              </a:rPr>
              <a:t>Rett’s</a:t>
            </a:r>
            <a:r>
              <a:rPr lang="en-US" b="1" dirty="0" smtClean="0">
                <a:solidFill>
                  <a:srgbClr val="FF0000"/>
                </a:solidFill>
              </a:rPr>
              <a:t> disorder </a:t>
            </a:r>
            <a:r>
              <a:rPr lang="en-US" dirty="0" smtClean="0"/>
              <a:t>(aka. </a:t>
            </a:r>
            <a:r>
              <a:rPr lang="en-US" dirty="0" err="1" smtClean="0"/>
              <a:t>Rett’s</a:t>
            </a:r>
            <a:r>
              <a:rPr lang="en-US" dirty="0" smtClean="0"/>
              <a:t> </a:t>
            </a:r>
            <a:r>
              <a:rPr lang="en-US" dirty="0"/>
              <a:t>syndrome)</a:t>
            </a:r>
          </a:p>
        </p:txBody>
      </p:sp>
      <p:sp>
        <p:nvSpPr>
          <p:cNvPr id="3" name="عنصر نائب للمحتوى 2"/>
          <p:cNvSpPr>
            <a:spLocks noGrp="1"/>
          </p:cNvSpPr>
          <p:nvPr>
            <p:ph idx="1"/>
          </p:nvPr>
        </p:nvSpPr>
        <p:spPr/>
        <p:txBody>
          <a:bodyPr>
            <a:normAutofit/>
          </a:bodyPr>
          <a:lstStyle/>
          <a:p>
            <a:pPr marL="0" indent="0">
              <a:lnSpc>
                <a:spcPct val="100000"/>
              </a:lnSpc>
              <a:buNone/>
            </a:pPr>
            <a:r>
              <a:rPr lang="en-US" sz="2400" dirty="0" smtClean="0"/>
              <a:t>Is an extreme condition found almost exclusively in females.</a:t>
            </a:r>
          </a:p>
          <a:p>
            <a:pPr marL="0" indent="0">
              <a:lnSpc>
                <a:spcPct val="100000"/>
              </a:lnSpc>
              <a:buNone/>
            </a:pPr>
            <a:r>
              <a:rPr lang="en-US" sz="2400" dirty="0" smtClean="0"/>
              <a:t>It characterized by normal development followed by a </a:t>
            </a:r>
            <a:r>
              <a:rPr lang="en-US" sz="2400" b="1" dirty="0" smtClean="0"/>
              <a:t>regression</a:t>
            </a:r>
            <a:r>
              <a:rPr lang="en-US" sz="2400" dirty="0" smtClean="0"/>
              <a:t>.</a:t>
            </a:r>
          </a:p>
          <a:p>
            <a:pPr marL="0" indent="0">
              <a:lnSpc>
                <a:spcPct val="100000"/>
              </a:lnSpc>
              <a:buNone/>
            </a:pPr>
            <a:endParaRPr lang="en-US" sz="2400" dirty="0" smtClean="0"/>
          </a:p>
          <a:p>
            <a:r>
              <a:rPr lang="en-US" sz="2400" dirty="0"/>
              <a:t>N</a:t>
            </a:r>
            <a:r>
              <a:rPr lang="en-US" sz="2400" dirty="0" smtClean="0"/>
              <a:t>ormal development</a:t>
            </a:r>
            <a:r>
              <a:rPr lang="en-US" sz="2400" dirty="0"/>
              <a:t> </a:t>
            </a:r>
            <a:r>
              <a:rPr lang="en-US" sz="2400" dirty="0" smtClean="0"/>
              <a:t>before and after birth.</a:t>
            </a:r>
            <a:endParaRPr lang="en-US" sz="2400" dirty="0"/>
          </a:p>
          <a:p>
            <a:r>
              <a:rPr lang="en-US" sz="2400" dirty="0" smtClean="0"/>
              <a:t>Normal psychomotor development during the first 5</a:t>
            </a:r>
            <a:r>
              <a:rPr lang="en-US" sz="2400" dirty="0"/>
              <a:t> </a:t>
            </a:r>
            <a:r>
              <a:rPr lang="en-US" sz="2400" dirty="0" smtClean="0"/>
              <a:t>months </a:t>
            </a:r>
            <a:r>
              <a:rPr lang="en-US" sz="2400" dirty="0"/>
              <a:t>after </a:t>
            </a:r>
            <a:r>
              <a:rPr lang="en-US" sz="2400" dirty="0" smtClean="0"/>
              <a:t>birth </a:t>
            </a:r>
            <a:r>
              <a:rPr lang="en-US" sz="2400" dirty="0"/>
              <a:t>and normal head </a:t>
            </a:r>
            <a:r>
              <a:rPr lang="en-US" sz="2400" dirty="0" smtClean="0"/>
              <a:t>perimeter at </a:t>
            </a:r>
            <a:r>
              <a:rPr lang="en-US" sz="2400" dirty="0"/>
              <a:t>birth. </a:t>
            </a:r>
            <a:endParaRPr lang="en-US" sz="2400" dirty="0" smtClean="0"/>
          </a:p>
          <a:p>
            <a:endParaRPr lang="en-US" sz="2400" dirty="0" smtClean="0"/>
          </a:p>
          <a:p>
            <a:pPr marL="0" indent="0">
              <a:buNone/>
            </a:pPr>
            <a:r>
              <a:rPr lang="en-US" sz="2400" b="1" dirty="0" smtClean="0"/>
              <a:t>After the period </a:t>
            </a:r>
            <a:r>
              <a:rPr lang="en-US" sz="2400" b="1" dirty="0"/>
              <a:t>of normal development, onset of the following conditions must </a:t>
            </a:r>
            <a:r>
              <a:rPr lang="en-US" sz="2400" b="1" dirty="0" smtClean="0"/>
              <a:t>be observed</a:t>
            </a:r>
            <a:r>
              <a:rPr lang="en-US" sz="2400" dirty="0"/>
              <a:t>: </a:t>
            </a:r>
            <a:endParaRPr lang="en-US" sz="2400" dirty="0" smtClean="0"/>
          </a:p>
        </p:txBody>
      </p:sp>
    </p:spTree>
    <p:extLst>
      <p:ext uri="{BB962C8B-B14F-4D97-AF65-F5344CB8AC3E}">
        <p14:creationId xmlns:p14="http://schemas.microsoft.com/office/powerpoint/2010/main" val="219670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09600"/>
            <a:ext cx="9782801" cy="5562600"/>
          </a:xfrm>
        </p:spPr>
        <p:txBody>
          <a:bodyPr>
            <a:normAutofit/>
          </a:bodyPr>
          <a:lstStyle/>
          <a:p>
            <a:endParaRPr lang="en-US" sz="2400" dirty="0" smtClean="0"/>
          </a:p>
          <a:p>
            <a:r>
              <a:rPr lang="en-US" sz="2400" dirty="0" smtClean="0"/>
              <a:t>Head </a:t>
            </a:r>
            <a:r>
              <a:rPr lang="en-US" sz="2400" dirty="0"/>
              <a:t>growth between 5 and 48 </a:t>
            </a:r>
            <a:r>
              <a:rPr lang="en-US" sz="2400" dirty="0" smtClean="0"/>
              <a:t>months. </a:t>
            </a:r>
            <a:endParaRPr lang="en-US" sz="2400" dirty="0"/>
          </a:p>
          <a:p>
            <a:r>
              <a:rPr lang="en-US" sz="2400" dirty="0"/>
              <a:t>loss of previously acquired purposeful hand skills between 5 and 30 months with the subsequent development of stereotyped hand movements </a:t>
            </a:r>
            <a:r>
              <a:rPr lang="en-US" sz="2400" dirty="0" smtClean="0"/>
              <a:t>(</a:t>
            </a:r>
            <a:r>
              <a:rPr lang="en-US" sz="2400" dirty="0"/>
              <a:t>e.g. hand-wringing or hand-washing</a:t>
            </a:r>
            <a:r>
              <a:rPr lang="en-US" sz="2400" dirty="0" smtClean="0"/>
              <a:t>).</a:t>
            </a:r>
            <a:endParaRPr lang="en-US" sz="2400" dirty="0"/>
          </a:p>
          <a:p>
            <a:r>
              <a:rPr lang="en-US" sz="2400" dirty="0"/>
              <a:t>loss of social </a:t>
            </a:r>
            <a:r>
              <a:rPr lang="en-US" sz="2400" dirty="0" smtClean="0"/>
              <a:t>engagement.</a:t>
            </a:r>
            <a:endParaRPr lang="en-US" sz="2400" dirty="0"/>
          </a:p>
          <a:p>
            <a:r>
              <a:rPr lang="en-US" sz="2400" dirty="0" smtClean="0"/>
              <a:t>The </a:t>
            </a:r>
            <a:r>
              <a:rPr lang="en-US" sz="2400" dirty="0"/>
              <a:t>appearance of poorly coordinated gait or trunk </a:t>
            </a:r>
            <a:r>
              <a:rPr lang="en-US" sz="2400" dirty="0" smtClean="0"/>
              <a:t>movements. </a:t>
            </a:r>
            <a:endParaRPr lang="en-US" sz="2400" dirty="0"/>
          </a:p>
          <a:p>
            <a:r>
              <a:rPr lang="en-US" sz="2400" dirty="0" smtClean="0"/>
              <a:t>extremely </a:t>
            </a:r>
            <a:r>
              <a:rPr lang="en-US" sz="2400" dirty="0"/>
              <a:t>impaired expressive and receptive language</a:t>
            </a:r>
            <a:r>
              <a:rPr lang="en-US" sz="2400" dirty="0" smtClean="0"/>
              <a:t>.</a:t>
            </a:r>
          </a:p>
          <a:p>
            <a:endParaRPr lang="en-US" sz="2400" dirty="0"/>
          </a:p>
          <a:p>
            <a:pPr marL="0" indent="0">
              <a:buNone/>
            </a:pPr>
            <a:r>
              <a:rPr lang="en-US" sz="2400" b="1" dirty="0" smtClean="0"/>
              <a:t>Generally</a:t>
            </a:r>
            <a:r>
              <a:rPr lang="en-US" sz="2400" dirty="0" smtClean="0"/>
              <a:t>, </a:t>
            </a:r>
            <a:r>
              <a:rPr lang="en-US" sz="2400" dirty="0" err="1" smtClean="0"/>
              <a:t>Rett’s</a:t>
            </a:r>
            <a:r>
              <a:rPr lang="en-US" sz="2400" dirty="0" smtClean="0"/>
              <a:t> syndrome autistics are considered to be mentally retarded.</a:t>
            </a:r>
            <a:endParaRPr lang="en-US" sz="2400" dirty="0"/>
          </a:p>
        </p:txBody>
      </p:sp>
    </p:spTree>
    <p:extLst>
      <p:ext uri="{BB962C8B-B14F-4D97-AF65-F5344CB8AC3E}">
        <p14:creationId xmlns:p14="http://schemas.microsoft.com/office/powerpoint/2010/main" val="3162538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b="1" dirty="0" smtClean="0">
                <a:solidFill>
                  <a:schemeClr val="tx1"/>
                </a:solidFill>
              </a:rPr>
              <a:t>3- </a:t>
            </a:r>
            <a:r>
              <a:rPr lang="en-US" b="1" dirty="0" smtClean="0">
                <a:solidFill>
                  <a:srgbClr val="FF0000"/>
                </a:solidFill>
              </a:rPr>
              <a:t>Childhood </a:t>
            </a:r>
            <a:r>
              <a:rPr lang="en-US" b="1" dirty="0">
                <a:solidFill>
                  <a:srgbClr val="FF0000"/>
                </a:solidFill>
              </a:rPr>
              <a:t>disintegrative disorder </a:t>
            </a:r>
            <a:r>
              <a:rPr lang="en-US" b="1" dirty="0" smtClean="0"/>
              <a:t>CDD</a:t>
            </a:r>
            <a:r>
              <a:rPr lang="en-US" dirty="0" smtClean="0"/>
              <a:t> (aka. </a:t>
            </a:r>
            <a:r>
              <a:rPr lang="en-US" dirty="0"/>
              <a:t>Heller’s </a:t>
            </a:r>
            <a:r>
              <a:rPr lang="en-US" dirty="0" smtClean="0"/>
              <a:t>syndrome)</a:t>
            </a:r>
            <a:endParaRPr lang="en-US" dirty="0"/>
          </a:p>
        </p:txBody>
      </p:sp>
      <p:sp>
        <p:nvSpPr>
          <p:cNvPr id="3" name="عنصر نائب للمحتوى 2"/>
          <p:cNvSpPr>
            <a:spLocks noGrp="1"/>
          </p:cNvSpPr>
          <p:nvPr>
            <p:ph idx="1"/>
          </p:nvPr>
        </p:nvSpPr>
        <p:spPr/>
        <p:txBody>
          <a:bodyPr>
            <a:normAutofit/>
          </a:bodyPr>
          <a:lstStyle/>
          <a:p>
            <a:pPr marL="0" indent="0">
              <a:buNone/>
            </a:pPr>
            <a:r>
              <a:rPr lang="en-US" sz="2400" dirty="0" smtClean="0"/>
              <a:t>IS also characterized by normal development followed </a:t>
            </a:r>
            <a:r>
              <a:rPr lang="en-US" sz="2400" dirty="0"/>
              <a:t>b</a:t>
            </a:r>
            <a:r>
              <a:rPr lang="en-US" sz="2400" dirty="0" smtClean="0"/>
              <a:t>y regression.</a:t>
            </a:r>
            <a:endParaRPr lang="en-US" sz="2400" dirty="0"/>
          </a:p>
          <a:p>
            <a:r>
              <a:rPr lang="en-US" sz="2000" dirty="0"/>
              <a:t>normal development after </a:t>
            </a:r>
            <a:r>
              <a:rPr lang="en-US" sz="2000" dirty="0" smtClean="0"/>
              <a:t>birth for 2 years,</a:t>
            </a:r>
          </a:p>
          <a:p>
            <a:r>
              <a:rPr lang="en-US" sz="2000" dirty="0" smtClean="0"/>
              <a:t>Presence of </a:t>
            </a:r>
            <a:r>
              <a:rPr lang="en-US" sz="2000" dirty="0"/>
              <a:t>age-appropriate verbal and nonverbal communication, social </a:t>
            </a:r>
            <a:r>
              <a:rPr lang="en-US" sz="2000" dirty="0" smtClean="0"/>
              <a:t>relationships, play </a:t>
            </a:r>
            <a:r>
              <a:rPr lang="en-US" sz="2000" dirty="0"/>
              <a:t>and adaptive </a:t>
            </a:r>
            <a:r>
              <a:rPr lang="en-US" sz="2000" dirty="0" smtClean="0"/>
              <a:t>behavior.</a:t>
            </a:r>
          </a:p>
          <a:p>
            <a:pPr marL="0" indent="0">
              <a:buNone/>
            </a:pPr>
            <a:r>
              <a:rPr lang="en-US" sz="2000" dirty="0" smtClean="0"/>
              <a:t>_______________________________________________________</a:t>
            </a:r>
            <a:endParaRPr lang="en-US" sz="2000" dirty="0"/>
          </a:p>
          <a:p>
            <a:r>
              <a:rPr lang="en-US" sz="2000" dirty="0" smtClean="0"/>
              <a:t>loss </a:t>
            </a:r>
            <a:r>
              <a:rPr lang="en-US" sz="2000" dirty="0"/>
              <a:t>of previously acquired skills, before 10 years of age, </a:t>
            </a:r>
            <a:r>
              <a:rPr lang="en-US" sz="2000" dirty="0" smtClean="0"/>
              <a:t>in two </a:t>
            </a:r>
            <a:r>
              <a:rPr lang="en-US" sz="2000" dirty="0"/>
              <a:t>of the following </a:t>
            </a:r>
            <a:r>
              <a:rPr lang="en-US" sz="2000" dirty="0" smtClean="0"/>
              <a:t>domains: </a:t>
            </a:r>
            <a:r>
              <a:rPr lang="en-US" sz="2000" b="1" dirty="0"/>
              <a:t>expressive</a:t>
            </a:r>
            <a:r>
              <a:rPr lang="en-US" sz="2000" dirty="0"/>
              <a:t> or </a:t>
            </a:r>
            <a:r>
              <a:rPr lang="en-US" sz="2000" b="1" dirty="0"/>
              <a:t>receptive</a:t>
            </a:r>
            <a:r>
              <a:rPr lang="en-US" sz="2000" dirty="0"/>
              <a:t> language, </a:t>
            </a:r>
            <a:r>
              <a:rPr lang="en-US" sz="2000" b="1" dirty="0"/>
              <a:t>social </a:t>
            </a:r>
            <a:r>
              <a:rPr lang="en-US" sz="2000" b="1" dirty="0" smtClean="0"/>
              <a:t>skills </a:t>
            </a:r>
            <a:r>
              <a:rPr lang="en-US" sz="2000" dirty="0" smtClean="0"/>
              <a:t>or </a:t>
            </a:r>
            <a:r>
              <a:rPr lang="en-US" sz="2000" b="1" dirty="0"/>
              <a:t>adaptive </a:t>
            </a:r>
            <a:r>
              <a:rPr lang="en-US" sz="2000" b="1" dirty="0" smtClean="0"/>
              <a:t>behavior</a:t>
            </a:r>
            <a:r>
              <a:rPr lang="en-US" sz="2000" dirty="0" smtClean="0"/>
              <a:t>, </a:t>
            </a:r>
            <a:r>
              <a:rPr lang="en-US" sz="2000" b="1" dirty="0" smtClean="0"/>
              <a:t>control</a:t>
            </a:r>
            <a:r>
              <a:rPr lang="en-US" sz="2000" dirty="0" smtClean="0"/>
              <a:t> of evacuation, </a:t>
            </a:r>
            <a:r>
              <a:rPr lang="en-US" sz="2000" b="1" dirty="0"/>
              <a:t>play and motor skills</a:t>
            </a:r>
            <a:r>
              <a:rPr lang="en-US" sz="2000" dirty="0" smtClean="0"/>
              <a:t>.</a:t>
            </a:r>
          </a:p>
          <a:p>
            <a:r>
              <a:rPr lang="en-US" sz="2000" dirty="0" smtClean="0"/>
              <a:t>Similar to autistic disorder, individuals with CDD share at least two impairments of autistic disorder: Social - communicative -  imaginative</a:t>
            </a:r>
            <a:endParaRPr lang="en-US" sz="2000" dirty="0"/>
          </a:p>
        </p:txBody>
      </p:sp>
    </p:spTree>
    <p:extLst>
      <p:ext uri="{BB962C8B-B14F-4D97-AF65-F5344CB8AC3E}">
        <p14:creationId xmlns:p14="http://schemas.microsoft.com/office/powerpoint/2010/main" val="2631078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chemeClr val="tx1"/>
                </a:solidFill>
              </a:rPr>
              <a:t>4- </a:t>
            </a:r>
            <a:r>
              <a:rPr lang="en-US" b="1" dirty="0" smtClean="0">
                <a:solidFill>
                  <a:srgbClr val="FF0000"/>
                </a:solidFill>
              </a:rPr>
              <a:t>Asperger’s </a:t>
            </a:r>
            <a:r>
              <a:rPr lang="en-US" b="1" dirty="0">
                <a:solidFill>
                  <a:srgbClr val="FF0000"/>
                </a:solidFill>
              </a:rPr>
              <a:t>disorder </a:t>
            </a:r>
            <a:r>
              <a:rPr lang="en-US" dirty="0" smtClean="0"/>
              <a:t>(aka. </a:t>
            </a:r>
            <a:r>
              <a:rPr lang="en-US" dirty="0"/>
              <a:t>Asperger’s syndrome)</a:t>
            </a:r>
          </a:p>
        </p:txBody>
      </p:sp>
      <p:sp>
        <p:nvSpPr>
          <p:cNvPr id="3" name="عنصر نائب للمحتوى 2"/>
          <p:cNvSpPr>
            <a:spLocks noGrp="1"/>
          </p:cNvSpPr>
          <p:nvPr>
            <p:ph idx="1"/>
          </p:nvPr>
        </p:nvSpPr>
        <p:spPr>
          <a:xfrm>
            <a:off x="1575353" y="1564184"/>
            <a:ext cx="9782801" cy="4572000"/>
          </a:xfrm>
        </p:spPr>
        <p:txBody>
          <a:bodyPr>
            <a:normAutofit/>
          </a:bodyPr>
          <a:lstStyle/>
          <a:p>
            <a:pPr marL="0" indent="0">
              <a:buNone/>
            </a:pPr>
            <a:r>
              <a:rPr lang="en-US" dirty="0" smtClean="0"/>
              <a:t>Is similar to autistic disorder but with mild impairments.</a:t>
            </a:r>
            <a:r>
              <a:rPr lang="en-US" dirty="0"/>
              <a:t> </a:t>
            </a:r>
          </a:p>
        </p:txBody>
      </p:sp>
      <p:sp>
        <p:nvSpPr>
          <p:cNvPr id="4" name="مستطيل 3"/>
          <p:cNvSpPr/>
          <p:nvPr/>
        </p:nvSpPr>
        <p:spPr>
          <a:xfrm>
            <a:off x="1593435" y="1981200"/>
            <a:ext cx="9782801" cy="4154984"/>
          </a:xfrm>
          <a:prstGeom prst="rect">
            <a:avLst/>
          </a:prstGeom>
        </p:spPr>
        <p:txBody>
          <a:bodyPr wrap="square">
            <a:spAutoFit/>
          </a:bodyPr>
          <a:lstStyle/>
          <a:p>
            <a:pPr marL="342900" indent="-342900">
              <a:buFont typeface="Arial" panose="020B0604020202020204" pitchFamily="34" charset="0"/>
              <a:buChar char="•"/>
            </a:pPr>
            <a:endParaRPr lang="en-US" sz="2400" dirty="0" smtClean="0"/>
          </a:p>
          <a:p>
            <a:pPr marL="342900" indent="-342900">
              <a:buFont typeface="Arial" panose="020B0604020202020204" pitchFamily="34" charset="0"/>
              <a:buChar char="•"/>
            </a:pPr>
            <a:r>
              <a:rPr lang="en-US" sz="2400" dirty="0" smtClean="0"/>
              <a:t>impairment </a:t>
            </a:r>
            <a:r>
              <a:rPr lang="en-US" sz="2400" dirty="0"/>
              <a:t>in social </a:t>
            </a:r>
            <a:r>
              <a:rPr lang="en-US" sz="2400" dirty="0" smtClean="0"/>
              <a:t>interaction; the </a:t>
            </a:r>
            <a:r>
              <a:rPr lang="en-US" sz="2400" dirty="0"/>
              <a:t>use of multiple nonverbal </a:t>
            </a:r>
            <a:r>
              <a:rPr lang="en-US" sz="2400" dirty="0" err="1"/>
              <a:t>behaviours</a:t>
            </a:r>
            <a:r>
              <a:rPr lang="en-US" sz="2400" dirty="0"/>
              <a:t> (e.g. eye-to-eye gaze, facial expression);</a:t>
            </a:r>
          </a:p>
          <a:p>
            <a:pPr marL="342900" indent="-342900">
              <a:buFont typeface="Arial" panose="020B0604020202020204" pitchFamily="34" charset="0"/>
              <a:buChar char="•"/>
            </a:pPr>
            <a:r>
              <a:rPr lang="en-US" sz="2400" dirty="0"/>
              <a:t>failure to </a:t>
            </a:r>
            <a:r>
              <a:rPr lang="en-US" sz="2400" dirty="0" smtClean="0"/>
              <a:t>establish peer </a:t>
            </a:r>
            <a:r>
              <a:rPr lang="en-US" sz="2400" dirty="0"/>
              <a:t>relationships appropriate to developmental </a:t>
            </a:r>
            <a:r>
              <a:rPr lang="en-US" sz="2400" dirty="0" smtClean="0"/>
              <a:t>level.</a:t>
            </a:r>
            <a:endParaRPr lang="en-US" sz="2400" dirty="0"/>
          </a:p>
          <a:p>
            <a:pPr marL="342900" indent="-342900">
              <a:buFont typeface="Arial" panose="020B0604020202020204" pitchFamily="34" charset="0"/>
              <a:buChar char="•"/>
            </a:pPr>
            <a:r>
              <a:rPr lang="en-US" sz="2400" dirty="0" smtClean="0"/>
              <a:t>lack </a:t>
            </a:r>
            <a:r>
              <a:rPr lang="en-US" sz="2400" dirty="0"/>
              <a:t>of spontaneous seeking to share enjoyment, interests </a:t>
            </a:r>
            <a:r>
              <a:rPr lang="en-US" sz="2400" dirty="0" smtClean="0"/>
              <a:t>or achievements with </a:t>
            </a:r>
            <a:r>
              <a:rPr lang="en-US" sz="2400" dirty="0"/>
              <a:t>other </a:t>
            </a:r>
            <a:r>
              <a:rPr lang="en-US" sz="2400" dirty="0" smtClean="0"/>
              <a:t>people</a:t>
            </a:r>
            <a:r>
              <a:rPr lang="en-US" sz="2400" dirty="0"/>
              <a:t>.</a:t>
            </a:r>
            <a:r>
              <a:rPr lang="en-US" sz="2400" dirty="0" smtClean="0"/>
              <a:t> </a:t>
            </a:r>
          </a:p>
          <a:p>
            <a:pPr marL="342900" indent="-342900">
              <a:buFont typeface="Arial" panose="020B0604020202020204" pitchFamily="34" charset="0"/>
              <a:buChar char="•"/>
            </a:pPr>
            <a:r>
              <a:rPr lang="en-US" sz="2400" dirty="0" smtClean="0"/>
              <a:t>lack </a:t>
            </a:r>
            <a:r>
              <a:rPr lang="en-US" sz="2400" dirty="0"/>
              <a:t>of social or emotional </a:t>
            </a:r>
            <a:r>
              <a:rPr lang="en-US" sz="2400" dirty="0" smtClean="0"/>
              <a:t>exchange.</a:t>
            </a:r>
          </a:p>
          <a:p>
            <a:pPr marL="342900" indent="-342900">
              <a:buFont typeface="Arial" panose="020B0604020202020204" pitchFamily="34" charset="0"/>
              <a:buChar char="•"/>
            </a:pPr>
            <a:r>
              <a:rPr lang="en-US" sz="2400" dirty="0"/>
              <a:t>The intellectual </a:t>
            </a:r>
            <a:r>
              <a:rPr lang="en-US" sz="2400" dirty="0" smtClean="0"/>
              <a:t>functioning of Asperger’s autistics is much better than that in other ASD patients.</a:t>
            </a:r>
          </a:p>
          <a:p>
            <a:pPr marL="342900" indent="-342900">
              <a:buFont typeface="Arial" panose="020B0604020202020204" pitchFamily="34" charset="0"/>
              <a:buChar char="•"/>
            </a:pPr>
            <a:r>
              <a:rPr lang="en-US" sz="2400" dirty="0" smtClean="0"/>
              <a:t>Similarly, language </a:t>
            </a:r>
            <a:r>
              <a:rPr lang="en-US" sz="2400" dirty="0"/>
              <a:t>and communication </a:t>
            </a:r>
            <a:r>
              <a:rPr lang="en-US" sz="2400" dirty="0" smtClean="0"/>
              <a:t>abilities are </a:t>
            </a:r>
            <a:r>
              <a:rPr lang="en-US" sz="2400" dirty="0"/>
              <a:t>relatively </a:t>
            </a:r>
            <a:r>
              <a:rPr lang="en-US" sz="2400" dirty="0" smtClean="0"/>
              <a:t>spared</a:t>
            </a:r>
            <a:r>
              <a:rPr lang="ar-SA" sz="2400" dirty="0" smtClean="0"/>
              <a:t> </a:t>
            </a:r>
            <a:r>
              <a:rPr lang="en-US" sz="2400" dirty="0" smtClean="0"/>
              <a:t>in </a:t>
            </a:r>
            <a:r>
              <a:rPr lang="en-US" sz="2400" dirty="0"/>
              <a:t>Asperger’s </a:t>
            </a:r>
            <a:r>
              <a:rPr lang="en-US" sz="2400" dirty="0" smtClean="0"/>
              <a:t>syndrome.</a:t>
            </a:r>
            <a:endParaRPr lang="en-US" sz="2400" dirty="0"/>
          </a:p>
        </p:txBody>
      </p:sp>
    </p:spTree>
    <p:extLst>
      <p:ext uri="{BB962C8B-B14F-4D97-AF65-F5344CB8AC3E}">
        <p14:creationId xmlns:p14="http://schemas.microsoft.com/office/powerpoint/2010/main" val="3034206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chemeClr val="tx1"/>
                </a:solidFill>
              </a:rPr>
              <a:t>5- </a:t>
            </a:r>
            <a:r>
              <a:rPr lang="en-US" b="1" dirty="0" smtClean="0">
                <a:solidFill>
                  <a:srgbClr val="FF0000"/>
                </a:solidFill>
              </a:rPr>
              <a:t>pervasive </a:t>
            </a:r>
            <a:r>
              <a:rPr lang="en-US" b="1" dirty="0">
                <a:solidFill>
                  <a:srgbClr val="FF0000"/>
                </a:solidFill>
              </a:rPr>
              <a:t>developmental </a:t>
            </a:r>
            <a:r>
              <a:rPr lang="en-US" b="1" dirty="0" smtClean="0">
                <a:solidFill>
                  <a:srgbClr val="FF0000"/>
                </a:solidFill>
              </a:rPr>
              <a:t>disorder</a:t>
            </a:r>
            <a:r>
              <a:rPr lang="en-US" dirty="0" smtClean="0">
                <a:solidFill>
                  <a:srgbClr val="FF0000"/>
                </a:solidFill>
              </a:rPr>
              <a:t> </a:t>
            </a:r>
            <a:r>
              <a:rPr lang="en-US" dirty="0" smtClean="0"/>
              <a:t>(aka. Atypical autism)</a:t>
            </a:r>
            <a:endParaRPr lang="en-US" dirty="0"/>
          </a:p>
        </p:txBody>
      </p:sp>
      <p:sp>
        <p:nvSpPr>
          <p:cNvPr id="3" name="عنصر نائب للمحتوى 2"/>
          <p:cNvSpPr>
            <a:spLocks noGrp="1"/>
          </p:cNvSpPr>
          <p:nvPr>
            <p:ph idx="1"/>
          </p:nvPr>
        </p:nvSpPr>
        <p:spPr/>
        <p:txBody>
          <a:bodyPr>
            <a:normAutofit/>
          </a:bodyPr>
          <a:lstStyle/>
          <a:p>
            <a:r>
              <a:rPr lang="en-US" sz="2400" dirty="0" smtClean="0"/>
              <a:t>Characterized by a </a:t>
            </a:r>
            <a:r>
              <a:rPr lang="en-US" sz="2400" dirty="0"/>
              <a:t>severe and pervasive impairment </a:t>
            </a:r>
            <a:r>
              <a:rPr lang="en-US" sz="2400" dirty="0" smtClean="0"/>
              <a:t>in the </a:t>
            </a:r>
            <a:r>
              <a:rPr lang="en-US" sz="2400" dirty="0"/>
              <a:t>development of reciprocal social interaction or verbal and nonverbal </a:t>
            </a:r>
            <a:r>
              <a:rPr lang="en-US" sz="2400" dirty="0" smtClean="0"/>
              <a:t>communication skills</a:t>
            </a:r>
            <a:r>
              <a:rPr lang="en-US" sz="2400" dirty="0"/>
              <a:t>, or when stereotyped </a:t>
            </a:r>
            <a:r>
              <a:rPr lang="en-US" sz="2400" dirty="0" smtClean="0"/>
              <a:t>behavior, </a:t>
            </a:r>
            <a:r>
              <a:rPr lang="en-US" sz="2400" dirty="0"/>
              <a:t>interests and activities </a:t>
            </a:r>
            <a:r>
              <a:rPr lang="en-US" sz="2400" dirty="0" smtClean="0"/>
              <a:t>are present.</a:t>
            </a:r>
          </a:p>
          <a:p>
            <a:r>
              <a:rPr lang="en-US" sz="2400" dirty="0" smtClean="0"/>
              <a:t>It is extremely similar to autistic disorder but with minor effects and a delayed onset time of the symptoms.</a:t>
            </a:r>
          </a:p>
          <a:p>
            <a:r>
              <a:rPr lang="en-US" sz="2400" dirty="0" smtClean="0"/>
              <a:t>However, it is assigned as a default diagnosis; where there is no suitable diagnosis.</a:t>
            </a:r>
            <a:endParaRPr lang="en-US" sz="2400" dirty="0"/>
          </a:p>
        </p:txBody>
      </p:sp>
    </p:spTree>
    <p:extLst>
      <p:ext uri="{BB962C8B-B14F-4D97-AF65-F5344CB8AC3E}">
        <p14:creationId xmlns:p14="http://schemas.microsoft.com/office/powerpoint/2010/main" val="3441198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Communication processes and disorders</a:t>
            </a:r>
            <a:endParaRPr lang="en-US" dirty="0"/>
          </a:p>
        </p:txBody>
      </p:sp>
      <p:graphicFrame>
        <p:nvGraphicFramePr>
          <p:cNvPr id="18" name="جدول 17"/>
          <p:cNvGraphicFramePr>
            <a:graphicFrameLocks noGrp="1"/>
          </p:cNvGraphicFramePr>
          <p:nvPr>
            <p:extLst>
              <p:ext uri="{D42A27DB-BD31-4B8C-83A1-F6EECF244321}">
                <p14:modId xmlns:p14="http://schemas.microsoft.com/office/powerpoint/2010/main" val="2326163548"/>
              </p:ext>
            </p:extLst>
          </p:nvPr>
        </p:nvGraphicFramePr>
        <p:xfrm>
          <a:off x="1593434" y="1676400"/>
          <a:ext cx="9782802" cy="4844626"/>
        </p:xfrm>
        <a:graphic>
          <a:graphicData uri="http://schemas.openxmlformats.org/drawingml/2006/table">
            <a:tbl>
              <a:tblPr firstRow="1" bandRow="1">
                <a:tableStyleId>{D27102A9-8310-4765-A935-A1911B00CA55}</a:tableStyleId>
              </a:tblPr>
              <a:tblGrid>
                <a:gridCol w="4891401"/>
                <a:gridCol w="4891401"/>
              </a:tblGrid>
              <a:tr h="6096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effectLst/>
                        </a:rPr>
                        <a:t>Communication processes	</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effectLst/>
                        </a:rPr>
                        <a:t>Communication disorders</a:t>
                      </a:r>
                      <a:endParaRPr lang="en-US" sz="2400" b="1" kern="1200" dirty="0" smtClean="0">
                        <a:solidFill>
                          <a:schemeClr val="lt1"/>
                        </a:solidFill>
                        <a:effectLst/>
                        <a:latin typeface="+mn-lt"/>
                        <a:ea typeface="+mn-ea"/>
                        <a:cs typeface="+mn-cs"/>
                      </a:endParaRPr>
                    </a:p>
                  </a:txBody>
                  <a:tcPr/>
                </a:tc>
              </a:tr>
              <a:tr h="1962573">
                <a:tc>
                  <a:txBody>
                    <a:bodyPr/>
                    <a:lstStyle/>
                    <a:p>
                      <a:r>
                        <a:rPr lang="en-US" sz="1800" b="1" kern="1200" dirty="0" smtClean="0">
                          <a:effectLst/>
                        </a:rPr>
                        <a:t>1- Communicative intentions</a:t>
                      </a:r>
                      <a:endParaRPr lang="en-US" b="1" dirty="0"/>
                    </a:p>
                  </a:txBody>
                  <a:tcPr/>
                </a:tc>
                <a:tc>
                  <a:txBody>
                    <a:bodyPr/>
                    <a:lstStyle/>
                    <a:p>
                      <a:r>
                        <a:rPr lang="en-US" sz="1800" kern="1200" dirty="0" smtClean="0">
                          <a:effectLst/>
                        </a:rPr>
                        <a:t>Problems formulating and establishing communicative</a:t>
                      </a:r>
                      <a:r>
                        <a:rPr lang="en-US" sz="1800" kern="1200" baseline="0" dirty="0" smtClean="0">
                          <a:effectLst/>
                        </a:rPr>
                        <a:t> </a:t>
                      </a:r>
                      <a:r>
                        <a:rPr lang="en-US" sz="1800" kern="1200" dirty="0" smtClean="0">
                          <a:effectLst/>
                        </a:rPr>
                        <a:t>intentions. Associated with psychotic disorders (e.g. schizophrenia), mental retardation (e.g. Down’s syndrome), autism and dementia (e.g. Alzheimer’s disease).</a:t>
                      </a:r>
                    </a:p>
                    <a:p>
                      <a:endParaRPr lang="en-US" dirty="0"/>
                    </a:p>
                  </a:txBody>
                  <a:tcPr/>
                </a:tc>
              </a:tr>
              <a:tr h="2272453">
                <a:tc>
                  <a:txBody>
                    <a:bodyPr/>
                    <a:lstStyle/>
                    <a:p>
                      <a:r>
                        <a:rPr lang="en-US" sz="1800" b="1" kern="1200" dirty="0" smtClean="0">
                          <a:effectLst/>
                        </a:rPr>
                        <a:t>2- Language encoding and decoding </a:t>
                      </a:r>
                      <a:endParaRPr lang="en-US" b="1" dirty="0"/>
                    </a:p>
                  </a:txBody>
                  <a:tcPr/>
                </a:tc>
                <a:tc>
                  <a:txBody>
                    <a:bodyPr/>
                    <a:lstStyle/>
                    <a:p>
                      <a:r>
                        <a:rPr lang="en-US" sz="1800" kern="1200" dirty="0" smtClean="0">
                          <a:effectLst/>
                        </a:rPr>
                        <a:t>Problems formulating and understanding various levels of</a:t>
                      </a:r>
                      <a:r>
                        <a:rPr lang="en-US" sz="1800" kern="1200" baseline="0" dirty="0" smtClean="0">
                          <a:effectLst/>
                        </a:rPr>
                        <a:t> </a:t>
                      </a:r>
                      <a:r>
                        <a:rPr lang="en-US" sz="1800" kern="1200" dirty="0" smtClean="0">
                          <a:effectLst/>
                        </a:rPr>
                        <a:t>language. Disorders include acquired aphasia and phonological disorder, specific language impairment and pragmatic language impairment in children. Also includes a rare disorder in children, Landau-</a:t>
                      </a:r>
                      <a:r>
                        <a:rPr lang="en-US" sz="1800" kern="1200" dirty="0" err="1" smtClean="0">
                          <a:effectLst/>
                        </a:rPr>
                        <a:t>Kleﬀner</a:t>
                      </a:r>
                      <a:r>
                        <a:rPr lang="en-US" sz="1800" kern="1200" dirty="0" smtClean="0">
                          <a:effectLst/>
                        </a:rPr>
                        <a:t> syndrome.</a:t>
                      </a:r>
                    </a:p>
                  </a:txBody>
                  <a:tcPr/>
                </a:tc>
              </a:tr>
            </a:tbl>
          </a:graphicData>
        </a:graphic>
      </p:graphicFrame>
    </p:spTree>
    <p:extLst>
      <p:ext uri="{BB962C8B-B14F-4D97-AF65-F5344CB8AC3E}">
        <p14:creationId xmlns:p14="http://schemas.microsoft.com/office/powerpoint/2010/main" val="3501314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جدول 3"/>
          <p:cNvGraphicFramePr>
            <a:graphicFrameLocks noGrp="1"/>
          </p:cNvGraphicFramePr>
          <p:nvPr>
            <p:extLst>
              <p:ext uri="{D42A27DB-BD31-4B8C-83A1-F6EECF244321}">
                <p14:modId xmlns:p14="http://schemas.microsoft.com/office/powerpoint/2010/main" val="3183642269"/>
              </p:ext>
            </p:extLst>
          </p:nvPr>
        </p:nvGraphicFramePr>
        <p:xfrm>
          <a:off x="1598611" y="533401"/>
          <a:ext cx="9829800" cy="5181600"/>
        </p:xfrm>
        <a:graphic>
          <a:graphicData uri="http://schemas.openxmlformats.org/drawingml/2006/table">
            <a:tbl>
              <a:tblPr firstRow="1" bandRow="1">
                <a:tableStyleId>{ED083AE6-46FA-4A59-8FB0-9F97EB10719F}</a:tableStyleId>
              </a:tblPr>
              <a:tblGrid>
                <a:gridCol w="4914900"/>
                <a:gridCol w="4914900"/>
              </a:tblGrid>
              <a:tr h="8235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effectLst/>
                        </a:rPr>
                        <a:t>Communication processes	</a:t>
                      </a:r>
                      <a:endParaRPr lang="en-US" sz="24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effectLst/>
                        </a:rPr>
                        <a:t>Communication disorders</a:t>
                      </a:r>
                      <a:endParaRPr lang="en-US" sz="2400" b="1" kern="1200" dirty="0" smtClean="0">
                        <a:solidFill>
                          <a:schemeClr val="lt1"/>
                        </a:solidFill>
                        <a:effectLst/>
                        <a:latin typeface="+mn-lt"/>
                        <a:ea typeface="+mn-ea"/>
                        <a:cs typeface="+mn-cs"/>
                      </a:endParaRPr>
                    </a:p>
                  </a:txBody>
                  <a:tcPr/>
                </a:tc>
              </a:tr>
              <a:tr h="41050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effectLst/>
                        </a:rPr>
                        <a:t>3- Motor programming	</a:t>
                      </a:r>
                      <a:endParaRPr lang="en-US" sz="1800" b="1" kern="1200" dirty="0" smtClean="0">
                        <a:solidFill>
                          <a:schemeClr val="dk1"/>
                        </a:solidFill>
                        <a:effectLst/>
                        <a:latin typeface="+mn-lt"/>
                        <a:ea typeface="+mn-ea"/>
                        <a:cs typeface="+mn-cs"/>
                      </a:endParaRPr>
                    </a:p>
                  </a:txBody>
                  <a:tcPr/>
                </a:tc>
                <a:tc>
                  <a:txBody>
                    <a:bodyPr/>
                    <a:lstStyle/>
                    <a:p>
                      <a:r>
                        <a:rPr lang="en-US" sz="1800" kern="1200" dirty="0" smtClean="0">
                          <a:effectLst/>
                        </a:rPr>
                        <a:t>Apraxia (developmental and acquired)</a:t>
                      </a:r>
                      <a:endParaRPr lang="en-US" dirty="0"/>
                    </a:p>
                  </a:txBody>
                  <a:tcPr/>
                </a:tc>
              </a:tr>
              <a:tr h="2226846">
                <a:tc>
                  <a:txBody>
                    <a:bodyPr/>
                    <a:lstStyle/>
                    <a:p>
                      <a:r>
                        <a:rPr lang="en-US" b="1" dirty="0" smtClean="0"/>
                        <a:t>4- </a:t>
                      </a:r>
                      <a:r>
                        <a:rPr lang="en-US" sz="1800" b="1" kern="1200" dirty="0" smtClean="0">
                          <a:solidFill>
                            <a:schemeClr val="tx1"/>
                          </a:solidFill>
                          <a:effectLst/>
                          <a:latin typeface="+mn-lt"/>
                          <a:ea typeface="+mn-ea"/>
                          <a:cs typeface="+mn-cs"/>
                        </a:rPr>
                        <a:t>Motor execution</a:t>
                      </a:r>
                      <a:endParaRPr lang="en-US" b="1" dirty="0"/>
                    </a:p>
                  </a:txBody>
                  <a:tcPr/>
                </a:tc>
                <a:tc>
                  <a:txBody>
                    <a:bodyPr/>
                    <a:lstStyle/>
                    <a:p>
                      <a:r>
                        <a:rPr lang="en-US" sz="1800" kern="1200" dirty="0" smtClean="0">
                          <a:solidFill>
                            <a:schemeClr val="tx1"/>
                          </a:solidFill>
                          <a:effectLst/>
                          <a:latin typeface="+mn-lt"/>
                          <a:ea typeface="+mn-ea"/>
                          <a:cs typeface="+mn-cs"/>
                        </a:rPr>
                        <a:t>Disorders of speech production. Includes dysarthria (developmental and acquired), disorders related to articulation (e.g. cleft lip and palate), phonation (e.g. vocal nodules), resonation (e.g. </a:t>
                      </a:r>
                      <a:r>
                        <a:rPr lang="en-US" sz="1800" kern="1200" dirty="0" err="1" smtClean="0">
                          <a:solidFill>
                            <a:schemeClr val="tx1"/>
                          </a:solidFill>
                          <a:effectLst/>
                          <a:latin typeface="+mn-lt"/>
                          <a:ea typeface="+mn-ea"/>
                          <a:cs typeface="+mn-cs"/>
                        </a:rPr>
                        <a:t>velopharyngeal</a:t>
                      </a:r>
                      <a:r>
                        <a:rPr lang="en-US" sz="1800" kern="1200" dirty="0" smtClean="0">
                          <a:solidFill>
                            <a:schemeClr val="tx1"/>
                          </a:solidFill>
                          <a:effectLst/>
                          <a:latin typeface="+mn-lt"/>
                          <a:ea typeface="+mn-ea"/>
                          <a:cs typeface="+mn-cs"/>
                        </a:rPr>
                        <a:t> incompetence) and fluency (e.g. stuttering). Also includes related disorders of swallowing (dysphagia) and drooling.</a:t>
                      </a:r>
                      <a:endParaRPr lang="en-US" dirty="0"/>
                    </a:p>
                  </a:txBody>
                  <a:tcPr/>
                </a:tc>
              </a:tr>
              <a:tr h="1012203">
                <a:tc>
                  <a:txBody>
                    <a:bodyPr/>
                    <a:lstStyle/>
                    <a:p>
                      <a:r>
                        <a:rPr lang="en-US" dirty="0" smtClean="0"/>
                        <a:t>5- </a:t>
                      </a:r>
                      <a:r>
                        <a:rPr lang="en-US" sz="1800" b="1" kern="1200" dirty="0" smtClean="0">
                          <a:solidFill>
                            <a:schemeClr val="tx1"/>
                          </a:solidFill>
                          <a:effectLst/>
                          <a:latin typeface="+mn-lt"/>
                          <a:ea typeface="+mn-ea"/>
                          <a:cs typeface="+mn-cs"/>
                        </a:rPr>
                        <a:t>Sensory processing</a:t>
                      </a:r>
                      <a:endParaRPr lang="en-US" b="1" dirty="0"/>
                    </a:p>
                  </a:txBody>
                  <a:tcPr/>
                </a:tc>
                <a:tc>
                  <a:txBody>
                    <a:bodyPr/>
                    <a:lstStyle/>
                    <a:p>
                      <a:r>
                        <a:rPr lang="en-US" sz="1800" kern="1200" dirty="0" smtClean="0">
                          <a:solidFill>
                            <a:schemeClr val="tx1"/>
                          </a:solidFill>
                          <a:effectLst/>
                          <a:latin typeface="+mn-lt"/>
                          <a:ea typeface="+mn-ea"/>
                          <a:cs typeface="+mn-cs"/>
                        </a:rPr>
                        <a:t>Hearing disorders (e.g. conductive and </a:t>
                      </a:r>
                      <a:r>
                        <a:rPr lang="en-US" sz="1800" kern="1200" dirty="0" err="1" smtClean="0">
                          <a:solidFill>
                            <a:schemeClr val="tx1"/>
                          </a:solidFill>
                          <a:effectLst/>
                          <a:latin typeface="+mn-lt"/>
                          <a:ea typeface="+mn-ea"/>
                          <a:cs typeface="+mn-cs"/>
                        </a:rPr>
                        <a:t>sensorineural</a:t>
                      </a:r>
                      <a:r>
                        <a:rPr lang="en-US" sz="1800" kern="1200" baseline="0" dirty="0" smtClean="0">
                          <a:solidFill>
                            <a:schemeClr val="tx1"/>
                          </a:solidFill>
                          <a:effectLst/>
                          <a:latin typeface="+mn-lt"/>
                          <a:ea typeface="+mn-ea"/>
                          <a:cs typeface="+mn-cs"/>
                        </a:rPr>
                        <a:t> </a:t>
                      </a:r>
                      <a:r>
                        <a:rPr lang="en-US" sz="1800" kern="1200" dirty="0" smtClean="0">
                          <a:solidFill>
                            <a:schemeClr val="tx1"/>
                          </a:solidFill>
                          <a:effectLst/>
                          <a:latin typeface="+mn-lt"/>
                          <a:ea typeface="+mn-ea"/>
                          <a:cs typeface="+mn-cs"/>
                        </a:rPr>
                        <a:t>deafness) and oral sensory dysfunction.</a:t>
                      </a:r>
                    </a:p>
                  </a:txBody>
                  <a:tcPr/>
                </a:tc>
              </a:tr>
              <a:tr h="708542">
                <a:tc>
                  <a:txBody>
                    <a:bodyPr/>
                    <a:lstStyle/>
                    <a:p>
                      <a:r>
                        <a:rPr lang="en-US" dirty="0" smtClean="0"/>
                        <a:t>6- </a:t>
                      </a:r>
                      <a:r>
                        <a:rPr lang="en-US" sz="1800" b="1" kern="1200" dirty="0" smtClean="0">
                          <a:solidFill>
                            <a:schemeClr val="tx1"/>
                          </a:solidFill>
                          <a:effectLst/>
                          <a:latin typeface="+mn-lt"/>
                          <a:ea typeface="+mn-ea"/>
                          <a:cs typeface="+mn-cs"/>
                        </a:rPr>
                        <a:t>Perception</a:t>
                      </a:r>
                      <a:endParaRPr lang="en-US"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err="1" smtClean="0">
                          <a:solidFill>
                            <a:schemeClr val="tx1"/>
                          </a:solidFill>
                          <a:effectLst/>
                          <a:latin typeface="+mn-lt"/>
                          <a:ea typeface="+mn-ea"/>
                          <a:cs typeface="+mn-cs"/>
                        </a:rPr>
                        <a:t>Agnosia</a:t>
                      </a:r>
                      <a:r>
                        <a:rPr lang="en-US" sz="1800" kern="1200" dirty="0" smtClean="0">
                          <a:solidFill>
                            <a:schemeClr val="tx1"/>
                          </a:solidFill>
                          <a:effectLst/>
                          <a:latin typeface="+mn-lt"/>
                          <a:ea typeface="+mn-ea"/>
                          <a:cs typeface="+mn-cs"/>
                        </a:rPr>
                        <a:t>. Aﬀects diﬀerent sensory modalities, resulting in auditory </a:t>
                      </a:r>
                      <a:r>
                        <a:rPr lang="en-US" sz="1800" kern="1200" dirty="0" err="1" smtClean="0">
                          <a:solidFill>
                            <a:schemeClr val="tx1"/>
                          </a:solidFill>
                          <a:effectLst/>
                          <a:latin typeface="+mn-lt"/>
                          <a:ea typeface="+mn-ea"/>
                          <a:cs typeface="+mn-cs"/>
                        </a:rPr>
                        <a:t>agnosia</a:t>
                      </a:r>
                      <a:r>
                        <a:rPr lang="en-US" sz="1800" kern="1200" dirty="0" smtClean="0">
                          <a:solidFill>
                            <a:schemeClr val="tx1"/>
                          </a:solidFill>
                          <a:effectLst/>
                          <a:latin typeface="+mn-lt"/>
                          <a:ea typeface="+mn-ea"/>
                          <a:cs typeface="+mn-cs"/>
                        </a:rPr>
                        <a:t>, visual </a:t>
                      </a:r>
                      <a:r>
                        <a:rPr lang="en-US" sz="1800" kern="1200" dirty="0" err="1" smtClean="0">
                          <a:solidFill>
                            <a:schemeClr val="tx1"/>
                          </a:solidFill>
                          <a:effectLst/>
                          <a:latin typeface="+mn-lt"/>
                          <a:ea typeface="+mn-ea"/>
                          <a:cs typeface="+mn-cs"/>
                        </a:rPr>
                        <a:t>agnosia</a:t>
                      </a:r>
                      <a:r>
                        <a:rPr lang="en-US" sz="1800" kern="1200" dirty="0" smtClean="0">
                          <a:solidFill>
                            <a:schemeClr val="tx1"/>
                          </a:solidFill>
                          <a:effectLst/>
                          <a:latin typeface="+mn-lt"/>
                          <a:ea typeface="+mn-ea"/>
                          <a:cs typeface="+mn-cs"/>
                        </a:rPr>
                        <a:t>, etc.</a:t>
                      </a:r>
                    </a:p>
                  </a:txBody>
                  <a:tcPr/>
                </a:tc>
              </a:tr>
            </a:tbl>
          </a:graphicData>
        </a:graphic>
      </p:graphicFrame>
      <p:sp>
        <p:nvSpPr>
          <p:cNvPr id="5" name="مربع نص 4"/>
          <p:cNvSpPr txBox="1"/>
          <p:nvPr/>
        </p:nvSpPr>
        <p:spPr>
          <a:xfrm>
            <a:off x="1903412" y="6172200"/>
            <a:ext cx="4876800" cy="400110"/>
          </a:xfrm>
          <a:prstGeom prst="rect">
            <a:avLst/>
          </a:prstGeom>
          <a:noFill/>
        </p:spPr>
        <p:txBody>
          <a:bodyPr wrap="square" rtlCol="0">
            <a:spAutoFit/>
          </a:bodyPr>
          <a:lstStyle/>
          <a:p>
            <a:r>
              <a:rPr lang="en-US" sz="2000" dirty="0" smtClean="0"/>
              <a:t>Reproduced from Cummings, (2008; P. 7)</a:t>
            </a:r>
            <a:endParaRPr lang="en-US" sz="2000" dirty="0"/>
          </a:p>
        </p:txBody>
      </p:sp>
    </p:spTree>
    <p:extLst>
      <p:ext uri="{BB962C8B-B14F-4D97-AF65-F5344CB8AC3E}">
        <p14:creationId xmlns:p14="http://schemas.microsoft.com/office/powerpoint/2010/main" val="4053127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Review Questions</a:t>
            </a:r>
            <a:endParaRPr lang="en-US" dirty="0">
              <a:solidFill>
                <a:srgbClr val="FF0000"/>
              </a:solidFill>
            </a:endParaRPr>
          </a:p>
        </p:txBody>
      </p:sp>
      <p:sp>
        <p:nvSpPr>
          <p:cNvPr id="3" name="عنصر نائب للمحتوى 2"/>
          <p:cNvSpPr>
            <a:spLocks noGrp="1"/>
          </p:cNvSpPr>
          <p:nvPr>
            <p:ph idx="1"/>
          </p:nvPr>
        </p:nvSpPr>
        <p:spPr/>
        <p:txBody>
          <a:bodyPr>
            <a:normAutofit/>
          </a:bodyPr>
          <a:lstStyle/>
          <a:p>
            <a:pPr marL="0" indent="0">
              <a:buNone/>
            </a:pPr>
            <a:r>
              <a:rPr lang="en-US" sz="2400" b="1" dirty="0" smtClean="0"/>
              <a:t>Q1/ What is the scope of clinical linguistics?</a:t>
            </a:r>
            <a:endParaRPr lang="en-US" sz="2400" b="1" dirty="0"/>
          </a:p>
          <a:p>
            <a:pPr marL="0" indent="0">
              <a:buNone/>
            </a:pPr>
            <a:r>
              <a:rPr lang="en-US" sz="2400" dirty="0"/>
              <a:t> It includes all the disorders that are encountered by speech and language therapists  across a range of clinical contexts, such as disorders caused by disruption to processes of language transmission and reception and disorders of the </a:t>
            </a:r>
            <a:r>
              <a:rPr lang="en-US" sz="2400" dirty="0" smtClean="0"/>
              <a:t>generative functions </a:t>
            </a:r>
            <a:r>
              <a:rPr lang="en-US" sz="2400" dirty="0"/>
              <a:t>that are an evolutionary precursor to language. </a:t>
            </a:r>
            <a:endParaRPr lang="en-US" sz="2400" b="1" dirty="0"/>
          </a:p>
          <a:p>
            <a:pPr marL="0" indent="0">
              <a:buNone/>
            </a:pPr>
            <a:r>
              <a:rPr lang="en-US" sz="2400" b="1" dirty="0" smtClean="0"/>
              <a:t>Q2/ What is autism?</a:t>
            </a:r>
          </a:p>
          <a:p>
            <a:pPr marL="0" indent="0">
              <a:buNone/>
            </a:pPr>
            <a:r>
              <a:rPr lang="en-US" sz="2400" dirty="0" smtClean="0"/>
              <a:t>Is a </a:t>
            </a:r>
            <a:r>
              <a:rPr lang="en-US" sz="2400" dirty="0"/>
              <a:t>group of complex disorders related to brain development. These disorders are generally characterized, in varying stages, by difficulties in verbal and nonverbal communication, social interaction and frequently repetitive behaviors.</a:t>
            </a:r>
          </a:p>
          <a:p>
            <a:pPr marL="0" indent="0">
              <a:buNone/>
            </a:pPr>
            <a:endParaRPr lang="en-US" sz="2400" dirty="0"/>
          </a:p>
        </p:txBody>
      </p:sp>
    </p:spTree>
    <p:extLst>
      <p:ext uri="{BB962C8B-B14F-4D97-AF65-F5344CB8AC3E}">
        <p14:creationId xmlns:p14="http://schemas.microsoft.com/office/powerpoint/2010/main" val="1220442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09600"/>
            <a:ext cx="9782801" cy="5562600"/>
          </a:xfrm>
        </p:spPr>
        <p:txBody>
          <a:bodyPr>
            <a:normAutofit fontScale="70000" lnSpcReduction="20000"/>
          </a:bodyPr>
          <a:lstStyle/>
          <a:p>
            <a:pPr marL="0" indent="0">
              <a:buNone/>
            </a:pPr>
            <a:r>
              <a:rPr lang="en-US" b="1" dirty="0"/>
              <a:t>Q3/ What are the signs and symptoms of autism?</a:t>
            </a:r>
          </a:p>
          <a:p>
            <a:pPr marL="0" indent="0">
              <a:buNone/>
            </a:pPr>
            <a:r>
              <a:rPr lang="en-US" dirty="0">
                <a:solidFill>
                  <a:srgbClr val="FF0000"/>
                </a:solidFill>
              </a:rPr>
              <a:t>An individual with an ASD may:</a:t>
            </a:r>
          </a:p>
          <a:p>
            <a:pPr lvl="0" fontAlgn="base"/>
            <a:r>
              <a:rPr lang="en-US" dirty="0"/>
              <a:t>Not respond to his/her name.</a:t>
            </a:r>
          </a:p>
          <a:p>
            <a:pPr lvl="0" fontAlgn="base"/>
            <a:r>
              <a:rPr lang="en-US" dirty="0"/>
              <a:t>Not point at objects to show interest (point at an airplane flying over).</a:t>
            </a:r>
          </a:p>
          <a:p>
            <a:pPr lvl="0" fontAlgn="base"/>
            <a:r>
              <a:rPr lang="en-US" dirty="0"/>
              <a:t>Not play "pretend" games (pretend to "feed" a doll).</a:t>
            </a:r>
          </a:p>
          <a:p>
            <a:pPr lvl="0" fontAlgn="base"/>
            <a:r>
              <a:rPr lang="en-US" dirty="0"/>
              <a:t>Avoid eye contact and seek isolation.</a:t>
            </a:r>
          </a:p>
          <a:p>
            <a:pPr lvl="0" fontAlgn="base"/>
            <a:r>
              <a:rPr lang="en-US" dirty="0"/>
              <a:t>Have delayed speech and language skills.</a:t>
            </a:r>
          </a:p>
          <a:p>
            <a:pPr lvl="0" fontAlgn="base"/>
            <a:r>
              <a:rPr lang="en-US" dirty="0"/>
              <a:t>Repeat words or phrases over and over (echolalia).</a:t>
            </a:r>
          </a:p>
          <a:p>
            <a:pPr lvl="0" fontAlgn="base"/>
            <a:r>
              <a:rPr lang="en-US" dirty="0"/>
              <a:t>Give unrelated answers to questions.</a:t>
            </a:r>
          </a:p>
          <a:p>
            <a:pPr lvl="0" fontAlgn="base"/>
            <a:r>
              <a:rPr lang="en-US" dirty="0"/>
              <a:t>Get upset by minor changes.</a:t>
            </a:r>
          </a:p>
          <a:p>
            <a:pPr lvl="0" fontAlgn="base"/>
            <a:r>
              <a:rPr lang="en-US" dirty="0"/>
              <a:t>Have obsessive interests.</a:t>
            </a:r>
          </a:p>
          <a:p>
            <a:pPr lvl="0" fontAlgn="base"/>
            <a:r>
              <a:rPr lang="en-US" dirty="0"/>
              <a:t>Flap their hands, rock their body, or spin in circles.</a:t>
            </a:r>
          </a:p>
          <a:p>
            <a:pPr lvl="0" fontAlgn="base"/>
            <a:r>
              <a:rPr lang="en-US" dirty="0"/>
              <a:t>Have unusual reactions to the way things sound, smell, taste, look, or feel angry.</a:t>
            </a:r>
          </a:p>
          <a:p>
            <a:pPr fontAlgn="base"/>
            <a:r>
              <a:rPr lang="en-US" dirty="0"/>
              <a:t>Have trouble understanding other people's feelings or expressing their his/her feelings.</a:t>
            </a:r>
          </a:p>
          <a:p>
            <a:pPr marL="0" indent="0">
              <a:buNone/>
            </a:pPr>
            <a:endParaRPr lang="en-US" dirty="0"/>
          </a:p>
        </p:txBody>
      </p:sp>
    </p:spTree>
    <p:extLst>
      <p:ext uri="{BB962C8B-B14F-4D97-AF65-F5344CB8AC3E}">
        <p14:creationId xmlns:p14="http://schemas.microsoft.com/office/powerpoint/2010/main" val="1854850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381000"/>
            <a:ext cx="9782801" cy="5791200"/>
          </a:xfrm>
        </p:spPr>
        <p:txBody>
          <a:bodyPr>
            <a:normAutofit/>
          </a:bodyPr>
          <a:lstStyle/>
          <a:p>
            <a:pPr marL="0" indent="0">
              <a:buNone/>
            </a:pPr>
            <a:r>
              <a:rPr lang="en-US" sz="2400" b="1" dirty="0"/>
              <a:t>Q4/ What causes autism?</a:t>
            </a:r>
          </a:p>
          <a:p>
            <a:pPr marL="0" indent="0">
              <a:buNone/>
            </a:pPr>
            <a:r>
              <a:rPr lang="en-US" sz="2400" dirty="0"/>
              <a:t>The majority of scientists agree that genes are one of the chief factors that cause an ASD.</a:t>
            </a:r>
          </a:p>
          <a:p>
            <a:pPr marL="0" lvl="0" indent="0">
              <a:buNone/>
            </a:pPr>
            <a:r>
              <a:rPr lang="en-US" sz="2400" dirty="0"/>
              <a:t>Some argue that autism is a result</a:t>
            </a:r>
            <a:r>
              <a:rPr lang="ar-SA" sz="2400" dirty="0"/>
              <a:t> </a:t>
            </a:r>
            <a:r>
              <a:rPr lang="en-US" sz="2400" dirty="0"/>
              <a:t>of a defect in the network connections of nerve system.</a:t>
            </a:r>
          </a:p>
          <a:p>
            <a:pPr marL="0" lvl="0" indent="0">
              <a:buNone/>
            </a:pPr>
            <a:r>
              <a:rPr lang="en-US" sz="2400" dirty="0"/>
              <a:t>Some evidence show that the critical period for developing ASDs starts before birth. </a:t>
            </a:r>
          </a:p>
          <a:p>
            <a:pPr marL="0" indent="0">
              <a:buNone/>
            </a:pPr>
            <a:r>
              <a:rPr lang="en-US" sz="2400" b="1" dirty="0" smtClean="0"/>
              <a:t>Q5</a:t>
            </a:r>
            <a:r>
              <a:rPr lang="en-US" sz="2400" b="1" dirty="0"/>
              <a:t>/ What are the main types of autism?</a:t>
            </a:r>
          </a:p>
          <a:p>
            <a:pPr marL="0" indent="0">
              <a:lnSpc>
                <a:spcPct val="110000"/>
              </a:lnSpc>
              <a:buNone/>
            </a:pPr>
            <a:r>
              <a:rPr lang="en-US" sz="2400" dirty="0"/>
              <a:t>1- Autistic </a:t>
            </a:r>
            <a:r>
              <a:rPr lang="en-US" sz="2400" dirty="0" smtClean="0"/>
              <a:t>disorder                                    2- </a:t>
            </a:r>
            <a:r>
              <a:rPr lang="en-US" sz="2400" dirty="0" err="1"/>
              <a:t>Rett’s</a:t>
            </a:r>
            <a:r>
              <a:rPr lang="en-US" sz="2400" dirty="0"/>
              <a:t> disorder</a:t>
            </a:r>
          </a:p>
          <a:p>
            <a:pPr marL="0" indent="0">
              <a:lnSpc>
                <a:spcPct val="110000"/>
              </a:lnSpc>
              <a:buNone/>
            </a:pPr>
            <a:r>
              <a:rPr lang="en-US" sz="2400" dirty="0"/>
              <a:t>3- Childhood distinctive </a:t>
            </a:r>
            <a:r>
              <a:rPr lang="en-US" sz="2400" dirty="0" smtClean="0"/>
              <a:t>disorder            4- </a:t>
            </a:r>
            <a:r>
              <a:rPr lang="en-US" sz="2400" dirty="0"/>
              <a:t>Asperger’s disorder</a:t>
            </a:r>
          </a:p>
          <a:p>
            <a:pPr marL="0" indent="0">
              <a:lnSpc>
                <a:spcPct val="110000"/>
              </a:lnSpc>
              <a:buNone/>
            </a:pPr>
            <a:r>
              <a:rPr lang="en-US" sz="2400" dirty="0"/>
              <a:t>5-Pervasive developmental disorder</a:t>
            </a:r>
          </a:p>
          <a:p>
            <a:endParaRPr lang="en-US" sz="2400" dirty="0"/>
          </a:p>
          <a:p>
            <a:endParaRPr lang="en-US" sz="2400" dirty="0"/>
          </a:p>
        </p:txBody>
      </p:sp>
    </p:spTree>
    <p:extLst>
      <p:ext uri="{BB962C8B-B14F-4D97-AF65-F5344CB8AC3E}">
        <p14:creationId xmlns:p14="http://schemas.microsoft.com/office/powerpoint/2010/main" val="2364454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FF0000"/>
                </a:solidFill>
              </a:rPr>
              <a:t>References</a:t>
            </a:r>
            <a:endParaRPr lang="en-US" dirty="0">
              <a:solidFill>
                <a:srgbClr val="FF0000"/>
              </a:solidFill>
            </a:endParaRPr>
          </a:p>
        </p:txBody>
      </p:sp>
      <p:sp>
        <p:nvSpPr>
          <p:cNvPr id="3" name="عنصر نائب للمحتوى 2"/>
          <p:cNvSpPr>
            <a:spLocks noGrp="1"/>
          </p:cNvSpPr>
          <p:nvPr>
            <p:ph idx="1"/>
          </p:nvPr>
        </p:nvSpPr>
        <p:spPr/>
        <p:txBody>
          <a:bodyPr>
            <a:normAutofit fontScale="92500"/>
          </a:bodyPr>
          <a:lstStyle/>
          <a:p>
            <a:pPr marL="0" indent="0">
              <a:lnSpc>
                <a:spcPct val="100000"/>
              </a:lnSpc>
              <a:buNone/>
            </a:pPr>
            <a:r>
              <a:rPr lang="en-US" sz="2400" dirty="0"/>
              <a:t>Cummings, L. (2008). </a:t>
            </a:r>
            <a:r>
              <a:rPr lang="en-US" sz="2400" i="1" dirty="0"/>
              <a:t>Clinical linguistics</a:t>
            </a:r>
            <a:r>
              <a:rPr lang="en-US" sz="2400" dirty="0"/>
              <a:t>. Edinburgh: Edinburgh University Press</a:t>
            </a:r>
            <a:r>
              <a:rPr lang="en-US" sz="2400" dirty="0" smtClean="0"/>
              <a:t>.</a:t>
            </a:r>
          </a:p>
          <a:p>
            <a:pPr marL="0" indent="0">
              <a:lnSpc>
                <a:spcPct val="100000"/>
              </a:lnSpc>
              <a:buNone/>
            </a:pPr>
            <a:r>
              <a:rPr lang="en-US" sz="2400" dirty="0" smtClean="0"/>
              <a:t>What is Autism, (2014). Autism Support of West Shore. Retrieved from </a:t>
            </a:r>
            <a:r>
              <a:rPr lang="en-US" sz="2400" dirty="0" smtClean="0">
                <a:hlinkClick r:id="rId2"/>
              </a:rPr>
              <a:t>https</a:t>
            </a:r>
            <a:r>
              <a:rPr lang="en-US" sz="2400" dirty="0">
                <a:hlinkClick r:id="rId2"/>
              </a:rPr>
              <a:t>://</a:t>
            </a:r>
            <a:r>
              <a:rPr lang="en-US" sz="2400" dirty="0" smtClean="0">
                <a:hlinkClick r:id="rId2"/>
              </a:rPr>
              <a:t>www.asws.org/WhatisAutism.aspx</a:t>
            </a:r>
            <a:r>
              <a:rPr lang="en-US" sz="2400" dirty="0" smtClean="0"/>
              <a:t> </a:t>
            </a:r>
          </a:p>
          <a:p>
            <a:pPr marL="0" indent="0">
              <a:lnSpc>
                <a:spcPct val="100000"/>
              </a:lnSpc>
              <a:buNone/>
            </a:pPr>
            <a:r>
              <a:rPr lang="en-US" sz="2400" dirty="0"/>
              <a:t>Autism Spectrum Disorder: Communication Problems in </a:t>
            </a:r>
            <a:r>
              <a:rPr lang="en-US" sz="2400" dirty="0" smtClean="0"/>
              <a:t>Children, ( 2016, October). </a:t>
            </a:r>
            <a:r>
              <a:rPr lang="en-US" sz="2400" dirty="0"/>
              <a:t>the National Institutes of Health (</a:t>
            </a:r>
            <a:r>
              <a:rPr lang="en-US" sz="2400" dirty="0" smtClean="0"/>
              <a:t>NIH). Retrieved from </a:t>
            </a:r>
            <a:r>
              <a:rPr lang="en-US" sz="2400" dirty="0" smtClean="0">
                <a:hlinkClick r:id="rId3"/>
              </a:rPr>
              <a:t>https</a:t>
            </a:r>
            <a:r>
              <a:rPr lang="en-US" sz="2400" dirty="0">
                <a:hlinkClick r:id="rId3"/>
              </a:rPr>
              <a:t>://</a:t>
            </a:r>
            <a:r>
              <a:rPr lang="en-US" sz="2400" dirty="0" smtClean="0">
                <a:hlinkClick r:id="rId3"/>
              </a:rPr>
              <a:t>www.nidcd.nih.gov/health/autism-spectrum-disorder-communication-problems-children</a:t>
            </a:r>
            <a:r>
              <a:rPr lang="en-US" sz="2400" dirty="0" smtClean="0"/>
              <a:t> </a:t>
            </a:r>
          </a:p>
          <a:p>
            <a:pPr marL="0" indent="0">
              <a:lnSpc>
                <a:spcPct val="100000"/>
              </a:lnSpc>
              <a:buNone/>
            </a:pPr>
            <a:r>
              <a:rPr lang="en-US" sz="2600" dirty="0"/>
              <a:t>Understanding Autism -- the </a:t>
            </a:r>
            <a:r>
              <a:rPr lang="en-US" sz="2600" dirty="0" smtClean="0"/>
              <a:t>Basics (</a:t>
            </a:r>
            <a:r>
              <a:rPr lang="en-US" sz="2600" dirty="0" err="1" smtClean="0"/>
              <a:t>n.d.</a:t>
            </a:r>
            <a:r>
              <a:rPr lang="en-US" sz="2600" dirty="0" smtClean="0"/>
              <a:t>). </a:t>
            </a:r>
            <a:r>
              <a:rPr lang="en-US" sz="2400" dirty="0" smtClean="0"/>
              <a:t>Retrieved from </a:t>
            </a:r>
            <a:r>
              <a:rPr lang="en-US" sz="2400" dirty="0" smtClean="0">
                <a:hlinkClick r:id="rId4"/>
              </a:rPr>
              <a:t>https</a:t>
            </a:r>
            <a:r>
              <a:rPr lang="en-US" sz="2400" dirty="0">
                <a:hlinkClick r:id="rId4"/>
              </a:rPr>
              <a:t>://</a:t>
            </a:r>
            <a:r>
              <a:rPr lang="en-US" sz="2400" dirty="0" smtClean="0">
                <a:hlinkClick r:id="rId4"/>
              </a:rPr>
              <a:t>www.webmd.com/g00/brain/autism/understanding-autism-basics?i10c.ua=1&amp;i10c.encReferrer=aHR0cHM6Ly93d3cuZ29vZ2xlLmNvbS5zYS8%3d&amp;i10c.dv=8</a:t>
            </a:r>
            <a:r>
              <a:rPr lang="en-US" sz="2400" dirty="0" smtClean="0"/>
              <a:t> </a:t>
            </a:r>
            <a:endParaRPr lang="en-US" sz="2400" dirty="0"/>
          </a:p>
        </p:txBody>
      </p:sp>
    </p:spTree>
    <p:extLst>
      <p:ext uri="{BB962C8B-B14F-4D97-AF65-F5344CB8AC3E}">
        <p14:creationId xmlns:p14="http://schemas.microsoft.com/office/powerpoint/2010/main" val="205895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6412" y="2514600"/>
            <a:ext cx="7619999" cy="1239837"/>
          </a:xfrm>
        </p:spPr>
        <p:txBody>
          <a:bodyPr>
            <a:normAutofit fontScale="90000"/>
          </a:bodyPr>
          <a:lstStyle/>
          <a:p>
            <a:r>
              <a:rPr lang="en-US" sz="5400" b="1" dirty="0" smtClean="0">
                <a:solidFill>
                  <a:srgbClr val="C00000"/>
                </a:solidFill>
              </a:rPr>
              <a:t>Arabic</a:t>
            </a:r>
            <a:r>
              <a:rPr lang="en-US" sz="5400" b="1" dirty="0" smtClean="0"/>
              <a:t> Translation</a:t>
            </a:r>
            <a:br>
              <a:rPr lang="en-US" sz="5400" b="1" dirty="0" smtClean="0"/>
            </a:br>
            <a:r>
              <a:rPr lang="en-US" sz="5400" b="1" dirty="0" smtClean="0"/>
              <a:t>_______________________</a:t>
            </a:r>
            <a:endParaRPr lang="en-US" sz="5400" b="1" dirty="0"/>
          </a:p>
        </p:txBody>
      </p:sp>
    </p:spTree>
    <p:extLst>
      <p:ext uri="{BB962C8B-B14F-4D97-AF65-F5344CB8AC3E}">
        <p14:creationId xmlns:p14="http://schemas.microsoft.com/office/powerpoint/2010/main" val="4161029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a:solidFill>
                  <a:srgbClr val="FF0000"/>
                </a:solidFill>
              </a:rPr>
              <a:t>اللغويات الإكلينيكية او </a:t>
            </a:r>
            <a:r>
              <a:rPr lang="ar-SA" b="1" dirty="0" smtClean="0">
                <a:solidFill>
                  <a:srgbClr val="FF0000"/>
                </a:solidFill>
              </a:rPr>
              <a:t>السريرية</a:t>
            </a:r>
            <a:endParaRPr lang="en-US" dirty="0">
              <a:solidFill>
                <a:srgbClr val="FF0000"/>
              </a:solidFill>
            </a:endParaRPr>
          </a:p>
        </p:txBody>
      </p:sp>
      <p:sp>
        <p:nvSpPr>
          <p:cNvPr id="3" name="عنصر نائب للمحتوى 2"/>
          <p:cNvSpPr>
            <a:spLocks noGrp="1"/>
          </p:cNvSpPr>
          <p:nvPr>
            <p:ph idx="1"/>
          </p:nvPr>
        </p:nvSpPr>
        <p:spPr/>
        <p:txBody>
          <a:bodyPr>
            <a:normAutofit/>
          </a:bodyPr>
          <a:lstStyle/>
          <a:p>
            <a:pPr algn="r" rtl="1"/>
            <a:r>
              <a:rPr lang="ar-SA" sz="2400" dirty="0"/>
              <a:t>هي </a:t>
            </a:r>
            <a:r>
              <a:rPr lang="ar-SA" sz="2400" dirty="0" smtClean="0"/>
              <a:t>الدراسة التي </a:t>
            </a:r>
            <a:r>
              <a:rPr lang="ar-SA" sz="2400" dirty="0"/>
              <a:t>تبحث في كيفية تأثير الاضطرابات على اللغة البشرية</a:t>
            </a:r>
            <a:r>
              <a:rPr lang="en-US" sz="2400" dirty="0" smtClean="0"/>
              <a:t>.</a:t>
            </a:r>
            <a:endParaRPr lang="ar-SA" sz="2400" dirty="0" smtClean="0"/>
          </a:p>
          <a:p>
            <a:pPr algn="r" rtl="1"/>
            <a:endParaRPr lang="en-US" sz="2400" dirty="0"/>
          </a:p>
          <a:p>
            <a:pPr algn="r" rtl="1"/>
            <a:r>
              <a:rPr lang="ar-SA" sz="2400" dirty="0"/>
              <a:t>وتشمل جميع الاضطرابات التي </a:t>
            </a:r>
            <a:r>
              <a:rPr lang="ar-SA" sz="2400" dirty="0" err="1"/>
              <a:t>يواجهها</a:t>
            </a:r>
            <a:r>
              <a:rPr lang="ar-SA" sz="2400" dirty="0"/>
              <a:t> معالجو الكلام واللغة عبر مجموعة من السياقات السريرية ، مثل الاضطرابات الناجمة عن تعطل عمليات نقل واستقبال اللغة واضطرابات الوظائف التوليدية التي هي مقدمة تطورية للغة</a:t>
            </a:r>
            <a:r>
              <a:rPr lang="en-US" sz="2400" dirty="0" smtClean="0"/>
              <a:t>.</a:t>
            </a:r>
            <a:endParaRPr lang="ar-SA" sz="2400" dirty="0" smtClean="0"/>
          </a:p>
          <a:p>
            <a:pPr algn="r" rtl="1"/>
            <a:endParaRPr lang="en-US" sz="2400" dirty="0"/>
          </a:p>
          <a:p>
            <a:pPr algn="r" rtl="1"/>
            <a:r>
              <a:rPr lang="en-US" sz="2400" dirty="0"/>
              <a:t>›</a:t>
            </a:r>
            <a:r>
              <a:rPr lang="ar-SA" sz="2400" dirty="0"/>
              <a:t>العديد من اضطرابات اللغة تنشأ على مستوى الأفكار على وجه التحديد ، في عدم القدرة على تحديد النوايا المناسبة للاتصال</a:t>
            </a:r>
            <a:r>
              <a:rPr lang="en-US" sz="2400" dirty="0"/>
              <a:t>.</a:t>
            </a:r>
          </a:p>
          <a:p>
            <a:pPr algn="l" rtl="1"/>
            <a:endParaRPr lang="en-US" sz="2400" dirty="0"/>
          </a:p>
        </p:txBody>
      </p:sp>
    </p:spTree>
    <p:extLst>
      <p:ext uri="{BB962C8B-B14F-4D97-AF65-F5344CB8AC3E}">
        <p14:creationId xmlns:p14="http://schemas.microsoft.com/office/powerpoint/2010/main" val="3383287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a:solidFill>
                  <a:srgbClr val="FF0000"/>
                </a:solidFill>
              </a:rPr>
              <a:t>ما هو التوحد؟</a:t>
            </a:r>
            <a:r>
              <a:rPr lang="en-US" dirty="0">
                <a:solidFill>
                  <a:srgbClr val="FF0000"/>
                </a:solidFill>
              </a:rPr>
              <a:t/>
            </a:r>
            <a:br>
              <a:rPr lang="en-US" dirty="0">
                <a:solidFill>
                  <a:srgbClr val="FF0000"/>
                </a:solidFill>
              </a:rPr>
            </a:br>
            <a:endParaRPr lang="en-US" dirty="0">
              <a:solidFill>
                <a:srgbClr val="FF0000"/>
              </a:solidFill>
            </a:endParaRPr>
          </a:p>
        </p:txBody>
      </p:sp>
      <p:sp>
        <p:nvSpPr>
          <p:cNvPr id="3" name="عنصر نائب للمحتوى 2"/>
          <p:cNvSpPr>
            <a:spLocks noGrp="1"/>
          </p:cNvSpPr>
          <p:nvPr>
            <p:ph idx="1"/>
          </p:nvPr>
        </p:nvSpPr>
        <p:spPr/>
        <p:txBody>
          <a:bodyPr>
            <a:normAutofit/>
          </a:bodyPr>
          <a:lstStyle/>
          <a:p>
            <a:pPr algn="r" rtl="1"/>
            <a:r>
              <a:rPr lang="ar-SA" sz="2400" dirty="0"/>
              <a:t>كلمة" التوحد "تنشأ من الكلمة اليونانية</a:t>
            </a:r>
            <a:r>
              <a:rPr lang="en-US" sz="2400" dirty="0"/>
              <a:t>" autos "</a:t>
            </a:r>
            <a:r>
              <a:rPr lang="ar-SA" sz="2400" dirty="0"/>
              <a:t>، والتي تعني" الذات</a:t>
            </a:r>
            <a:r>
              <a:rPr lang="en-US" sz="2400" dirty="0"/>
              <a:t> </a:t>
            </a:r>
            <a:r>
              <a:rPr lang="en-US" sz="2400" dirty="0" smtClean="0"/>
              <a:t>".</a:t>
            </a:r>
            <a:endParaRPr lang="ar-SA" sz="2400" dirty="0" smtClean="0"/>
          </a:p>
          <a:p>
            <a:pPr algn="r" rtl="1"/>
            <a:endParaRPr lang="en-US" sz="2400" dirty="0"/>
          </a:p>
          <a:p>
            <a:pPr algn="r" rtl="1"/>
            <a:r>
              <a:rPr lang="ar-SA" sz="2400" dirty="0"/>
              <a:t>عادة ما يكون الأفراد المتوحدون منطويين ذاتيًا ويبدو أنهم يعيشون في عالم خاص يتمتعون فيه بقدرة محدودة على التواصل والتفاعل مع الآخرين بنجاح</a:t>
            </a:r>
            <a:r>
              <a:rPr lang="en-US" sz="2400" dirty="0" smtClean="0"/>
              <a:t>.</a:t>
            </a:r>
            <a:endParaRPr lang="ar-SA" sz="2400" dirty="0" smtClean="0"/>
          </a:p>
          <a:p>
            <a:pPr algn="r" rtl="1"/>
            <a:endParaRPr lang="en-US" sz="2400" dirty="0"/>
          </a:p>
          <a:p>
            <a:pPr algn="r" rtl="1"/>
            <a:r>
              <a:rPr lang="ar-SA" sz="2400" dirty="0"/>
              <a:t>قد يواجه الافراد المتوحدون صعوبة في تطوير مهارات اللغة وفهم ما يقوله الآخرون لهم. كما يواجهون صعوبات في التواصل غير اللفظي ، مثل من خلال إيماءات اليد ، والاتصال بالعينين ، وتعبيرات الوجه</a:t>
            </a:r>
            <a:r>
              <a:rPr lang="en-US" sz="2400" dirty="0"/>
              <a:t>.</a:t>
            </a:r>
          </a:p>
          <a:p>
            <a:pPr algn="r"/>
            <a:endParaRPr lang="en-US" sz="2400" dirty="0"/>
          </a:p>
        </p:txBody>
      </p:sp>
    </p:spTree>
    <p:extLst>
      <p:ext uri="{BB962C8B-B14F-4D97-AF65-F5344CB8AC3E}">
        <p14:creationId xmlns:p14="http://schemas.microsoft.com/office/powerpoint/2010/main" val="3858116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a:solidFill>
                  <a:srgbClr val="FF0000"/>
                </a:solidFill>
              </a:rPr>
              <a:t>اضطراب طيف التوحد</a:t>
            </a:r>
            <a:r>
              <a:rPr lang="en-US" b="1" dirty="0">
                <a:solidFill>
                  <a:srgbClr val="FF0000"/>
                </a:solidFill>
              </a:rPr>
              <a:t> ASD</a:t>
            </a:r>
            <a:r>
              <a:rPr lang="en-US" dirty="0">
                <a:solidFill>
                  <a:srgbClr val="FF0000"/>
                </a:solidFill>
              </a:rPr>
              <a:t/>
            </a:r>
            <a:br>
              <a:rPr lang="en-US" dirty="0">
                <a:solidFill>
                  <a:srgbClr val="FF0000"/>
                </a:solidFill>
              </a:rPr>
            </a:br>
            <a:endParaRPr lang="en-US" dirty="0">
              <a:solidFill>
                <a:srgbClr val="FF0000"/>
              </a:solidFill>
            </a:endParaRPr>
          </a:p>
        </p:txBody>
      </p:sp>
      <p:sp>
        <p:nvSpPr>
          <p:cNvPr id="3" name="عنصر نائب للمحتوى 2"/>
          <p:cNvSpPr>
            <a:spLocks noGrp="1"/>
          </p:cNvSpPr>
          <p:nvPr>
            <p:ph idx="1"/>
          </p:nvPr>
        </p:nvSpPr>
        <p:spPr>
          <a:xfrm>
            <a:off x="1593436" y="1600200"/>
            <a:ext cx="9782801" cy="4876800"/>
          </a:xfrm>
        </p:spPr>
        <p:txBody>
          <a:bodyPr>
            <a:noAutofit/>
          </a:bodyPr>
          <a:lstStyle/>
          <a:p>
            <a:pPr marL="0" indent="0" algn="r" rtl="1">
              <a:buNone/>
            </a:pPr>
            <a:r>
              <a:rPr lang="ar-SA" sz="2400" dirty="0">
                <a:cs typeface="+mj-cs"/>
              </a:rPr>
              <a:t>يشير مصطلح "اضطرابات طيف التوحد" إلى عدد من الاضطرابات المعقدة المتعلقة بتطور الدماغ. تتميز هذه الاضطرابات عمومًا ، في مراحل مختلفة ، بالصعوبات في التواصل اللفظي وغير اللفظي ، والتفاعل الاجتماعي والسلوكيات المتكررة في كثير من الأحيان</a:t>
            </a:r>
            <a:r>
              <a:rPr lang="en-US" sz="2400" dirty="0">
                <a:cs typeface="+mj-cs"/>
              </a:rPr>
              <a:t>.</a:t>
            </a:r>
          </a:p>
          <a:p>
            <a:pPr marL="0" indent="0" algn="r" rtl="1">
              <a:buNone/>
            </a:pPr>
            <a:r>
              <a:rPr lang="en-US" sz="2400" dirty="0">
                <a:cs typeface="+mj-cs"/>
              </a:rPr>
              <a:t>›</a:t>
            </a:r>
            <a:r>
              <a:rPr lang="ar-SA" sz="2400" dirty="0">
                <a:cs typeface="+mj-cs"/>
              </a:rPr>
              <a:t>يبدأ التوحد في النمو المبكر للدماغ. ومع ذلك ، فإن الأعراض الأكثر وضوحا لمرض التوحد تميل إلى الظهور بين عامين و 3 أعوام وأحيانًا من الولادة. عادة ما يظهر كل من الأطفال والبالغين المصابين بالتوحد صعوبات في التواصل اللفظي وغير اللفظي ، والتفاعلات الاجتماعية ، وأنشطة الترفيه أو اللعب</a:t>
            </a:r>
            <a:r>
              <a:rPr lang="en-US" sz="2400" dirty="0">
                <a:cs typeface="+mj-cs"/>
              </a:rPr>
              <a:t>.</a:t>
            </a:r>
          </a:p>
          <a:p>
            <a:pPr marL="0" indent="0" algn="r" rtl="1">
              <a:buNone/>
            </a:pPr>
            <a:r>
              <a:rPr lang="en-US" sz="2400" dirty="0">
                <a:cs typeface="+mj-cs"/>
              </a:rPr>
              <a:t>›</a:t>
            </a:r>
            <a:r>
              <a:rPr lang="ar-SA" sz="2400" dirty="0">
                <a:cs typeface="+mj-cs"/>
              </a:rPr>
              <a:t>نسبة حدوث اضطراب طيف التوحد هي خمسة أضعاف في الذكور أكثر من الإناث ، وقد تزايدت هذه النسبة في السنوات الأخيرة. 50 ٪ من الأفراد التوحديين يفشلون في إقامة اتصال شفهي. هذه الإعاقات تصاحب المصابين بـ"اضطرابات طيف التوحد" مدى الحياة</a:t>
            </a:r>
            <a:r>
              <a:rPr lang="en-US" sz="2400" dirty="0">
                <a:cs typeface="+mj-cs"/>
              </a:rPr>
              <a:t>.</a:t>
            </a:r>
          </a:p>
          <a:p>
            <a:pPr marL="0" indent="0" algn="r" rtl="1">
              <a:buNone/>
            </a:pPr>
            <a:r>
              <a:rPr lang="ar-SA" sz="2400" dirty="0">
                <a:cs typeface="+mj-cs"/>
              </a:rPr>
              <a:t>في غياب العلامات البيولوجية لـ "اضطرابات طيف التوحد"، قام الأطباء بصياغة الخصائص السلوكية لتشخيص "اضطرابات طيف التوحد"</a:t>
            </a:r>
            <a:r>
              <a:rPr lang="en-US" sz="2400" dirty="0">
                <a:cs typeface="+mj-cs"/>
              </a:rPr>
              <a:t>. </a:t>
            </a:r>
            <a:r>
              <a:rPr lang="ar-SA" sz="2400" dirty="0">
                <a:cs typeface="+mj-cs"/>
              </a:rPr>
              <a:t>يتم توفير هذه المعايير من قبل الدليل التشخيصي والإحصائي للاضطرابات النفسية</a:t>
            </a:r>
            <a:r>
              <a:rPr lang="en-US" sz="2400" dirty="0">
                <a:cs typeface="+mj-cs"/>
              </a:rPr>
              <a:t> APA (</a:t>
            </a:r>
            <a:r>
              <a:rPr lang="ar-SA" sz="2400" dirty="0">
                <a:cs typeface="+mj-cs"/>
              </a:rPr>
              <a:t>الجمعية الأمريكية للطب النفسي</a:t>
            </a:r>
            <a:r>
              <a:rPr lang="en-US" sz="2400" dirty="0">
                <a:cs typeface="+mj-cs"/>
              </a:rPr>
              <a:t>.</a:t>
            </a:r>
            <a:r>
              <a:rPr lang="ar-SA" sz="2400" dirty="0">
                <a:cs typeface="+mj-cs"/>
              </a:rPr>
              <a:t>)</a:t>
            </a:r>
            <a:endParaRPr lang="en-US" sz="2400" dirty="0">
              <a:cs typeface="+mj-cs"/>
            </a:endParaRPr>
          </a:p>
          <a:p>
            <a:pPr marL="0" indent="0" algn="r">
              <a:buNone/>
            </a:pPr>
            <a:endParaRPr lang="en-US" sz="2400" dirty="0">
              <a:cs typeface="+mj-cs"/>
            </a:endParaRPr>
          </a:p>
        </p:txBody>
      </p:sp>
    </p:spTree>
    <p:extLst>
      <p:ext uri="{BB962C8B-B14F-4D97-AF65-F5344CB8AC3E}">
        <p14:creationId xmlns:p14="http://schemas.microsoft.com/office/powerpoint/2010/main" val="1431647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a:solidFill>
                  <a:srgbClr val="FF0000"/>
                </a:solidFill>
              </a:rPr>
              <a:t>علامات واعراض التوحد</a:t>
            </a:r>
            <a:r>
              <a:rPr lang="en-US" dirty="0">
                <a:solidFill>
                  <a:srgbClr val="FF0000"/>
                </a:solidFill>
              </a:rPr>
              <a:t/>
            </a:r>
            <a:br>
              <a:rPr lang="en-US" dirty="0">
                <a:solidFill>
                  <a:srgbClr val="FF0000"/>
                </a:solidFill>
              </a:rPr>
            </a:br>
            <a:endParaRPr lang="en-US" dirty="0">
              <a:solidFill>
                <a:srgbClr val="FF0000"/>
              </a:solidFill>
            </a:endParaRPr>
          </a:p>
        </p:txBody>
      </p:sp>
      <p:sp>
        <p:nvSpPr>
          <p:cNvPr id="3" name="عنصر نائب للمحتوى 2"/>
          <p:cNvSpPr>
            <a:spLocks noGrp="1"/>
          </p:cNvSpPr>
          <p:nvPr>
            <p:ph idx="1"/>
          </p:nvPr>
        </p:nvSpPr>
        <p:spPr/>
        <p:txBody>
          <a:bodyPr>
            <a:normAutofit/>
          </a:bodyPr>
          <a:lstStyle/>
          <a:p>
            <a:pPr algn="r" rtl="1"/>
            <a:r>
              <a:rPr lang="ar-SA" sz="2400" dirty="0">
                <a:cs typeface="+mj-cs"/>
              </a:rPr>
              <a:t>تبدأ "اضطرابات طيف التوحد" عادة خلال الثلاث سنوات الاولى وتدوم طوال حياة الشخص. يبدو أن بعض الأفراد الذين يعانون من اضطراب طيف التوحد يتطورون بشكل طبيعي حتى عام ونصف العام تقريبًا ، ثم يتوقفون عن اكتساب مهارات جديدة ، أو يفقدون المهارات التي كانت لديهم في السابق</a:t>
            </a:r>
            <a:r>
              <a:rPr lang="en-US" sz="2400" dirty="0" smtClean="0">
                <a:cs typeface="+mj-cs"/>
              </a:rPr>
              <a:t>.</a:t>
            </a:r>
            <a:endParaRPr lang="ar-SA" sz="2400" dirty="0" smtClean="0">
              <a:cs typeface="+mj-cs"/>
            </a:endParaRPr>
          </a:p>
          <a:p>
            <a:pPr algn="r" rtl="1"/>
            <a:endParaRPr lang="en-US" sz="2400" dirty="0">
              <a:cs typeface="+mj-cs"/>
            </a:endParaRPr>
          </a:p>
          <a:p>
            <a:pPr marL="0" indent="0" algn="r" rtl="1">
              <a:buNone/>
            </a:pPr>
            <a:r>
              <a:rPr lang="ar-SA" sz="2400" b="1" dirty="0" smtClean="0">
                <a:cs typeface="+mj-cs"/>
              </a:rPr>
              <a:t>الفرد المصاب باضطراب طيف التوحد قد</a:t>
            </a:r>
            <a:r>
              <a:rPr lang="en-US" sz="2400" b="1" dirty="0" smtClean="0">
                <a:cs typeface="+mj-cs"/>
              </a:rPr>
              <a:t>:</a:t>
            </a:r>
            <a:endParaRPr lang="en-US" sz="2400" dirty="0" smtClean="0">
              <a:cs typeface="+mj-cs"/>
            </a:endParaRPr>
          </a:p>
          <a:p>
            <a:pPr algn="r" rtl="1"/>
            <a:r>
              <a:rPr lang="en-US" sz="2400" dirty="0" smtClean="0">
                <a:cs typeface="+mj-cs"/>
              </a:rPr>
              <a:t>›</a:t>
            </a:r>
            <a:r>
              <a:rPr lang="ar-SA" sz="2400" dirty="0" smtClean="0">
                <a:cs typeface="+mj-cs"/>
              </a:rPr>
              <a:t>لا يستجيب لاسمه حين مناداته به</a:t>
            </a:r>
            <a:r>
              <a:rPr lang="en-US" sz="2400" dirty="0" smtClean="0">
                <a:cs typeface="+mj-cs"/>
              </a:rPr>
              <a:t>.</a:t>
            </a:r>
          </a:p>
          <a:p>
            <a:pPr algn="r" rtl="1"/>
            <a:r>
              <a:rPr lang="en-US" sz="2400" dirty="0" smtClean="0">
                <a:cs typeface="+mj-cs"/>
              </a:rPr>
              <a:t>›</a:t>
            </a:r>
            <a:r>
              <a:rPr lang="ar-SA" sz="2400" dirty="0" smtClean="0">
                <a:cs typeface="+mj-cs"/>
              </a:rPr>
              <a:t>لا يشير بأصبعه إلى الأشياء ليعكس اهتمامه بها (مثل الإشارة على طائرة تحلق في السماء)</a:t>
            </a:r>
            <a:r>
              <a:rPr lang="en-US" sz="2400" dirty="0" smtClean="0">
                <a:cs typeface="+mj-cs"/>
              </a:rPr>
              <a:t>.</a:t>
            </a:r>
          </a:p>
          <a:p>
            <a:pPr algn="r" rtl="1"/>
            <a:r>
              <a:rPr lang="en-US" sz="2400" dirty="0" smtClean="0">
                <a:cs typeface="+mj-cs"/>
              </a:rPr>
              <a:t>›</a:t>
            </a:r>
            <a:r>
              <a:rPr lang="ar-SA" sz="2400" dirty="0" smtClean="0">
                <a:cs typeface="+mj-cs"/>
              </a:rPr>
              <a:t>لا يلعب ألعاب" التظاهر "(التظاهر بـ" اطعام "دمية مثلا)</a:t>
            </a:r>
            <a:r>
              <a:rPr lang="en-US" sz="2400" dirty="0" smtClean="0">
                <a:cs typeface="+mj-cs"/>
              </a:rPr>
              <a:t>.</a:t>
            </a:r>
          </a:p>
          <a:p>
            <a:pPr algn="r" rtl="1"/>
            <a:r>
              <a:rPr lang="en-US" sz="2400" dirty="0" smtClean="0">
                <a:cs typeface="+mj-cs"/>
              </a:rPr>
              <a:t>›</a:t>
            </a:r>
            <a:r>
              <a:rPr lang="ar-SA" sz="2400" dirty="0" smtClean="0">
                <a:cs typeface="+mj-cs"/>
              </a:rPr>
              <a:t>يتجنب اتصال العين اثناء اللقاء (عينه بعين الاخرين) و يفضل العزلة</a:t>
            </a:r>
            <a:r>
              <a:rPr lang="en-US" sz="2400" dirty="0" smtClean="0">
                <a:cs typeface="+mj-cs"/>
              </a:rPr>
              <a:t>.</a:t>
            </a:r>
            <a:endParaRPr lang="en-US" sz="2400" dirty="0">
              <a:cs typeface="+mj-cs"/>
            </a:endParaRPr>
          </a:p>
        </p:txBody>
      </p:sp>
    </p:spTree>
    <p:extLst>
      <p:ext uri="{BB962C8B-B14F-4D97-AF65-F5344CB8AC3E}">
        <p14:creationId xmlns:p14="http://schemas.microsoft.com/office/powerpoint/2010/main" val="666173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762000"/>
            <a:ext cx="9782801" cy="5410200"/>
          </a:xfrm>
        </p:spPr>
        <p:txBody>
          <a:bodyPr>
            <a:normAutofit/>
          </a:bodyPr>
          <a:lstStyle/>
          <a:p>
            <a:pPr algn="r" rtl="1"/>
            <a:r>
              <a:rPr lang="en-US" sz="2400" dirty="0"/>
              <a:t>› </a:t>
            </a:r>
            <a:r>
              <a:rPr lang="ar-SA" sz="2400" dirty="0" smtClean="0"/>
              <a:t>يتأخر في اكتساب مهارات </a:t>
            </a:r>
            <a:r>
              <a:rPr lang="ar-SA" sz="2400" dirty="0"/>
              <a:t>اللغة و الحديث</a:t>
            </a:r>
            <a:r>
              <a:rPr lang="en-US" sz="2400" dirty="0"/>
              <a:t>.</a:t>
            </a:r>
          </a:p>
          <a:p>
            <a:pPr algn="r" rtl="1"/>
            <a:r>
              <a:rPr lang="en-US" sz="2400" dirty="0" smtClean="0"/>
              <a:t>›</a:t>
            </a:r>
            <a:r>
              <a:rPr lang="ar-SA" sz="2400" dirty="0" smtClean="0"/>
              <a:t>يردد الكلمات </a:t>
            </a:r>
            <a:r>
              <a:rPr lang="ar-SA" sz="2400" dirty="0"/>
              <a:t>أو العبارات مرارا وتكرار</a:t>
            </a:r>
            <a:r>
              <a:rPr lang="en-US" sz="2400" dirty="0"/>
              <a:t>.</a:t>
            </a:r>
          </a:p>
          <a:p>
            <a:pPr algn="r" rtl="1"/>
            <a:r>
              <a:rPr lang="en-US" sz="2400" dirty="0"/>
              <a:t>› </a:t>
            </a:r>
            <a:r>
              <a:rPr lang="ar-SA" sz="2400" dirty="0"/>
              <a:t>يجاوب على الأسئلة بردود غير ذات صلة</a:t>
            </a:r>
            <a:r>
              <a:rPr lang="en-US" sz="2400" dirty="0"/>
              <a:t>.</a:t>
            </a:r>
          </a:p>
          <a:p>
            <a:pPr algn="r" rtl="1"/>
            <a:r>
              <a:rPr lang="en-US" sz="2400" dirty="0"/>
              <a:t>› </a:t>
            </a:r>
            <a:r>
              <a:rPr lang="ar-SA" sz="2400" dirty="0"/>
              <a:t>ينزعج من التغييرات الطفيفة</a:t>
            </a:r>
            <a:r>
              <a:rPr lang="en-US" sz="2400" dirty="0"/>
              <a:t>.</a:t>
            </a:r>
          </a:p>
          <a:p>
            <a:pPr algn="r" rtl="1"/>
            <a:r>
              <a:rPr lang="ar-SA" sz="2400" dirty="0" smtClean="0"/>
              <a:t>يكون</a:t>
            </a:r>
            <a:r>
              <a:rPr lang="en-US" sz="2400" dirty="0" smtClean="0"/>
              <a:t>› </a:t>
            </a:r>
            <a:r>
              <a:rPr lang="ar-SA" sz="2400" dirty="0"/>
              <a:t>لديه اهتمامات مفرطة</a:t>
            </a:r>
            <a:r>
              <a:rPr lang="en-US" sz="2400" dirty="0"/>
              <a:t>.</a:t>
            </a:r>
          </a:p>
          <a:p>
            <a:pPr algn="r" rtl="1"/>
            <a:r>
              <a:rPr lang="en-US" sz="2400" dirty="0"/>
              <a:t>›</a:t>
            </a:r>
            <a:r>
              <a:rPr lang="ar-SA" sz="2400" dirty="0"/>
              <a:t>يرفرف يديه أو يتأرجح أو يطوف في دوائر</a:t>
            </a:r>
            <a:r>
              <a:rPr lang="en-US" sz="2400" dirty="0"/>
              <a:t>.</a:t>
            </a:r>
          </a:p>
          <a:p>
            <a:pPr algn="r" rtl="1"/>
            <a:r>
              <a:rPr lang="en-US" sz="2400" dirty="0" smtClean="0"/>
              <a:t>›</a:t>
            </a:r>
            <a:r>
              <a:rPr lang="ar-SA" sz="2400" dirty="0" smtClean="0"/>
              <a:t>يبدي ردة </a:t>
            </a:r>
            <a:r>
              <a:rPr lang="ar-SA" sz="2400" dirty="0"/>
              <a:t>فعل غريبة للطريقة التي تبدو بها الأشياء ، الرائحة ، الذوق ، المظهر أو الشعور بالغضب</a:t>
            </a:r>
            <a:r>
              <a:rPr lang="en-US" sz="2400" dirty="0"/>
              <a:t>.</a:t>
            </a:r>
          </a:p>
          <a:p>
            <a:pPr algn="r" rtl="1"/>
            <a:r>
              <a:rPr lang="en-US" sz="2400" dirty="0"/>
              <a:t>›</a:t>
            </a:r>
            <a:r>
              <a:rPr lang="ar-SA" sz="2400" dirty="0"/>
              <a:t>يواجه صعوبة في فهم مشاعر الآخرين أو التعبير عن مشاعره.</a:t>
            </a:r>
            <a:endParaRPr lang="en-US" sz="2400" dirty="0"/>
          </a:p>
          <a:p>
            <a:pPr algn="r"/>
            <a:endParaRPr lang="en-US" sz="2400" dirty="0"/>
          </a:p>
        </p:txBody>
      </p:sp>
    </p:spTree>
    <p:extLst>
      <p:ext uri="{BB962C8B-B14F-4D97-AF65-F5344CB8AC3E}">
        <p14:creationId xmlns:p14="http://schemas.microsoft.com/office/powerpoint/2010/main" val="4231723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en-US" b="1" dirty="0">
                <a:solidFill>
                  <a:srgbClr val="FF0000"/>
                </a:solidFill>
              </a:rPr>
              <a:t> </a:t>
            </a:r>
            <a:r>
              <a:rPr lang="ar-SA" b="1" dirty="0">
                <a:solidFill>
                  <a:srgbClr val="FF0000"/>
                </a:solidFill>
              </a:rPr>
              <a:t>ما الذي يسبب "اضطرابات طيف التوحد"</a:t>
            </a:r>
            <a:r>
              <a:rPr lang="en-US" dirty="0">
                <a:solidFill>
                  <a:srgbClr val="FF0000"/>
                </a:solidFill>
              </a:rPr>
              <a:t/>
            </a:r>
            <a:br>
              <a:rPr lang="en-US" dirty="0">
                <a:solidFill>
                  <a:srgbClr val="FF0000"/>
                </a:solidFill>
              </a:rPr>
            </a:br>
            <a:endParaRPr lang="en-US" dirty="0">
              <a:solidFill>
                <a:srgbClr val="FF0000"/>
              </a:solidFill>
            </a:endParaRPr>
          </a:p>
        </p:txBody>
      </p:sp>
      <p:sp>
        <p:nvSpPr>
          <p:cNvPr id="3" name="عنصر نائب للمحتوى 2"/>
          <p:cNvSpPr>
            <a:spLocks noGrp="1"/>
          </p:cNvSpPr>
          <p:nvPr>
            <p:ph idx="1"/>
          </p:nvPr>
        </p:nvSpPr>
        <p:spPr/>
        <p:txBody>
          <a:bodyPr>
            <a:normAutofit/>
          </a:bodyPr>
          <a:lstStyle/>
          <a:p>
            <a:pPr algn="r" rtl="1"/>
            <a:r>
              <a:rPr lang="ar-SA" sz="2400" dirty="0"/>
              <a:t>يتفق غالبية العلماء على أن الجينات هي واحدة من العوامل الرئيسية التي تسبب اضطراب طيف التوحد</a:t>
            </a:r>
            <a:r>
              <a:rPr lang="en-US" sz="2400" dirty="0"/>
              <a:t>.</a:t>
            </a:r>
          </a:p>
          <a:p>
            <a:pPr algn="r" rtl="1"/>
            <a:r>
              <a:rPr lang="en-US" sz="2400" dirty="0"/>
              <a:t>›</a:t>
            </a:r>
            <a:r>
              <a:rPr lang="ar-SA" sz="2400" dirty="0"/>
              <a:t>يقول البعض أن التوحد هو نتيجة لخلل في اتصالات الشبكية  للنظام العصبي</a:t>
            </a:r>
            <a:r>
              <a:rPr lang="en-US" sz="2400" dirty="0"/>
              <a:t>.</a:t>
            </a:r>
          </a:p>
          <a:p>
            <a:pPr algn="r" rtl="1"/>
            <a:r>
              <a:rPr lang="en-US" sz="2400" dirty="0"/>
              <a:t>›</a:t>
            </a:r>
            <a:r>
              <a:rPr lang="ar-SA" sz="2400" dirty="0"/>
              <a:t>تشير بعض الأدلة إلى أن الفترة المسببة لتطور و ظهور </a:t>
            </a:r>
            <a:r>
              <a:rPr lang="en-US" sz="2400" dirty="0"/>
              <a:t>“</a:t>
            </a:r>
            <a:r>
              <a:rPr lang="ar-SA" sz="2400" dirty="0"/>
              <a:t>اضطرابات طيف التوحد" تبدأ قبل الولادة</a:t>
            </a:r>
            <a:r>
              <a:rPr lang="en-US" sz="2400" dirty="0" smtClean="0"/>
              <a:t>.</a:t>
            </a:r>
          </a:p>
          <a:p>
            <a:pPr algn="r" rtl="1"/>
            <a:r>
              <a:rPr lang="ar-SA" sz="2400" dirty="0" smtClean="0"/>
              <a:t>و لكن ليس هنالك دليل قاطع او اجماع للعلماء حول مسببات التوحد.</a:t>
            </a:r>
            <a:endParaRPr lang="en-US" sz="2400" dirty="0"/>
          </a:p>
          <a:p>
            <a:pPr algn="r"/>
            <a:endParaRPr lang="en-US" sz="2400" dirty="0"/>
          </a:p>
        </p:txBody>
      </p:sp>
    </p:spTree>
    <p:extLst>
      <p:ext uri="{BB962C8B-B14F-4D97-AF65-F5344CB8AC3E}">
        <p14:creationId xmlns:p14="http://schemas.microsoft.com/office/powerpoint/2010/main" val="2889644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solidFill>
                  <a:srgbClr val="FF0000"/>
                </a:solidFill>
              </a:rPr>
              <a:t>أنواع</a:t>
            </a:r>
            <a:r>
              <a:rPr lang="ar-SA" dirty="0" smtClean="0">
                <a:solidFill>
                  <a:srgbClr val="FF0000"/>
                </a:solidFill>
              </a:rPr>
              <a:t> </a:t>
            </a:r>
            <a:r>
              <a:rPr lang="ar-SA" b="1" dirty="0">
                <a:solidFill>
                  <a:srgbClr val="FF0000"/>
                </a:solidFill>
              </a:rPr>
              <a:t>"اضطرابات طيف التوحد"</a:t>
            </a:r>
            <a:r>
              <a:rPr lang="en-US" dirty="0">
                <a:solidFill>
                  <a:srgbClr val="FF0000"/>
                </a:solidFill>
              </a:rPr>
              <a:t/>
            </a:r>
            <a:br>
              <a:rPr lang="en-US" dirty="0">
                <a:solidFill>
                  <a:srgbClr val="FF0000"/>
                </a:solidFill>
              </a:rPr>
            </a:br>
            <a:endParaRPr lang="en-US" dirty="0">
              <a:solidFill>
                <a:srgbClr val="FF0000"/>
              </a:solidFill>
            </a:endParaRPr>
          </a:p>
        </p:txBody>
      </p:sp>
      <p:sp>
        <p:nvSpPr>
          <p:cNvPr id="3" name="عنصر نائب للمحتوى 2"/>
          <p:cNvSpPr>
            <a:spLocks noGrp="1"/>
          </p:cNvSpPr>
          <p:nvPr>
            <p:ph idx="1"/>
          </p:nvPr>
        </p:nvSpPr>
        <p:spPr/>
        <p:txBody>
          <a:bodyPr/>
          <a:lstStyle/>
          <a:p>
            <a:pPr algn="r" rtl="1"/>
            <a:r>
              <a:rPr lang="ar-SA" dirty="0"/>
              <a:t>تسمى "اضطرابات طيف التوحد" أيضا اضطرابات النمو المنتشر</a:t>
            </a:r>
            <a:r>
              <a:rPr lang="en-US" dirty="0"/>
              <a:t> PPD</a:t>
            </a:r>
          </a:p>
          <a:p>
            <a:pPr algn="r" rtl="1"/>
            <a:r>
              <a:rPr lang="ar-SA" dirty="0"/>
              <a:t>هناك خمسة أنواع من "اضطرابات طيف التوحد"</a:t>
            </a:r>
            <a:r>
              <a:rPr lang="en-US" dirty="0"/>
              <a:t>:</a:t>
            </a:r>
          </a:p>
          <a:p>
            <a:pPr marL="0" indent="0" algn="r" rtl="1">
              <a:buNone/>
            </a:pPr>
            <a:r>
              <a:rPr lang="ar-SA" dirty="0" smtClean="0"/>
              <a:t>1- </a:t>
            </a:r>
            <a:r>
              <a:rPr lang="en-US" dirty="0" smtClean="0"/>
              <a:t> </a:t>
            </a:r>
            <a:r>
              <a:rPr lang="ar-SA" dirty="0"/>
              <a:t>اضطراب التوحد</a:t>
            </a:r>
            <a:endParaRPr lang="en-US" dirty="0"/>
          </a:p>
          <a:p>
            <a:pPr marL="0" indent="0" algn="r" rtl="1">
              <a:buNone/>
            </a:pPr>
            <a:r>
              <a:rPr lang="ar-SA" dirty="0" smtClean="0"/>
              <a:t>2- </a:t>
            </a:r>
            <a:r>
              <a:rPr lang="en-US" dirty="0" smtClean="0"/>
              <a:t> </a:t>
            </a:r>
            <a:r>
              <a:rPr lang="ar-SA" dirty="0"/>
              <a:t>اضطراب </a:t>
            </a:r>
            <a:r>
              <a:rPr lang="ar-SA" dirty="0" err="1"/>
              <a:t>ريت</a:t>
            </a:r>
            <a:endParaRPr lang="en-US" dirty="0"/>
          </a:p>
          <a:p>
            <a:pPr marL="0" indent="0" algn="r" rtl="1">
              <a:buNone/>
            </a:pPr>
            <a:r>
              <a:rPr lang="ar-SA" dirty="0" smtClean="0"/>
              <a:t>3- اضطراب </a:t>
            </a:r>
            <a:r>
              <a:rPr lang="ar-SA" dirty="0"/>
              <a:t>التحطم الطفولي</a:t>
            </a:r>
            <a:endParaRPr lang="en-US" dirty="0"/>
          </a:p>
          <a:p>
            <a:pPr marL="0" indent="0" algn="r" rtl="1">
              <a:buNone/>
            </a:pPr>
            <a:r>
              <a:rPr lang="ar-SA" dirty="0" smtClean="0"/>
              <a:t>4- </a:t>
            </a:r>
            <a:r>
              <a:rPr lang="en-US" dirty="0" smtClean="0"/>
              <a:t> </a:t>
            </a:r>
            <a:r>
              <a:rPr lang="ar-SA" dirty="0"/>
              <a:t>اضطراب اسبر جر</a:t>
            </a:r>
            <a:endParaRPr lang="en-US" dirty="0"/>
          </a:p>
          <a:p>
            <a:pPr marL="0" indent="0" algn="r" rtl="1">
              <a:buNone/>
            </a:pPr>
            <a:r>
              <a:rPr lang="ar-SA" dirty="0" smtClean="0"/>
              <a:t>5- </a:t>
            </a:r>
            <a:r>
              <a:rPr lang="en-US" dirty="0" smtClean="0"/>
              <a:t> </a:t>
            </a:r>
            <a:r>
              <a:rPr lang="ar-SA" dirty="0"/>
              <a:t>اضطراب النمو الشامل</a:t>
            </a:r>
            <a:endParaRPr lang="en-US" dirty="0"/>
          </a:p>
          <a:p>
            <a:pPr marL="0" indent="0" algn="r">
              <a:buNone/>
            </a:pPr>
            <a:endParaRPr lang="en-US" dirty="0"/>
          </a:p>
        </p:txBody>
      </p:sp>
    </p:spTree>
    <p:extLst>
      <p:ext uri="{BB962C8B-B14F-4D97-AF65-F5344CB8AC3E}">
        <p14:creationId xmlns:p14="http://schemas.microsoft.com/office/powerpoint/2010/main" val="603114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solidFill>
                  <a:srgbClr val="002060"/>
                </a:solidFill>
              </a:rPr>
              <a:t>1- اضطراب </a:t>
            </a:r>
            <a:r>
              <a:rPr lang="ar-SA" b="1" dirty="0">
                <a:solidFill>
                  <a:srgbClr val="002060"/>
                </a:solidFill>
              </a:rPr>
              <a:t>التوحد </a:t>
            </a:r>
            <a:r>
              <a:rPr lang="ar-SA" b="1" dirty="0" smtClean="0">
                <a:solidFill>
                  <a:srgbClr val="002060"/>
                </a:solidFill>
              </a:rPr>
              <a:t>( </a:t>
            </a:r>
            <a:r>
              <a:rPr lang="ar-SA" b="1" dirty="0">
                <a:solidFill>
                  <a:srgbClr val="002060"/>
                </a:solidFill>
              </a:rPr>
              <a:t>التوحد الكلاسيكي)</a:t>
            </a:r>
            <a:endParaRPr lang="en-US" dirty="0">
              <a:solidFill>
                <a:srgbClr val="002060"/>
              </a:solidFill>
            </a:endParaRPr>
          </a:p>
        </p:txBody>
      </p:sp>
      <p:sp>
        <p:nvSpPr>
          <p:cNvPr id="3" name="عنصر نائب للمحتوى 2"/>
          <p:cNvSpPr>
            <a:spLocks noGrp="1"/>
          </p:cNvSpPr>
          <p:nvPr>
            <p:ph idx="1"/>
          </p:nvPr>
        </p:nvSpPr>
        <p:spPr/>
        <p:txBody>
          <a:bodyPr>
            <a:normAutofit/>
          </a:bodyPr>
          <a:lstStyle/>
          <a:p>
            <a:pPr algn="r" rtl="1"/>
            <a:r>
              <a:rPr lang="ar-SA" sz="2400" dirty="0"/>
              <a:t>هو أكثر أنواع</a:t>
            </a:r>
            <a:r>
              <a:rPr lang="en-US" sz="2400" dirty="0"/>
              <a:t> </a:t>
            </a:r>
            <a:r>
              <a:rPr lang="ar-SA" sz="2400" dirty="0" smtClean="0"/>
              <a:t>اضطرابات التوحد شيوعًا </a:t>
            </a:r>
            <a:r>
              <a:rPr lang="ar-SA" sz="2400" dirty="0"/>
              <a:t>بين العامة وأول ما يتبادر إلى أذهاننا عندما نسمع عن مرض التوحد</a:t>
            </a:r>
            <a:r>
              <a:rPr lang="en-US" sz="2400" dirty="0"/>
              <a:t>.</a:t>
            </a:r>
          </a:p>
          <a:p>
            <a:pPr algn="r" rtl="1"/>
            <a:r>
              <a:rPr lang="en-US" sz="2400" dirty="0"/>
              <a:t>›</a:t>
            </a:r>
            <a:r>
              <a:rPr lang="ar-SA" sz="2400" dirty="0"/>
              <a:t>الأفراد الذين يعانون من اضطراب التوحد عادة ما يكونوا طبيعيين جسديا</a:t>
            </a:r>
            <a:endParaRPr lang="en-US" sz="2400" dirty="0"/>
          </a:p>
          <a:p>
            <a:pPr algn="r" rtl="1"/>
            <a:r>
              <a:rPr lang="en-US" sz="2400" dirty="0"/>
              <a:t>›</a:t>
            </a:r>
            <a:r>
              <a:rPr lang="ar-SA" sz="2400" dirty="0"/>
              <a:t>تظهر الإعاقة في التفاعل الاجتماعي (على سبيل المثال ، الفشل في تطوير علاقات الأقران المناسبة لمستوى النمو)</a:t>
            </a:r>
            <a:endParaRPr lang="en-US" sz="2400" dirty="0"/>
          </a:p>
          <a:p>
            <a:pPr algn="r" rtl="1"/>
            <a:r>
              <a:rPr lang="en-US" sz="2400" dirty="0"/>
              <a:t>›</a:t>
            </a:r>
            <a:r>
              <a:rPr lang="ar-SA" sz="2400" dirty="0"/>
              <a:t>اختلال في الاتصال (على سبيل المثال ، بدء المحادثات أو الحفاظ عليها مع الآخرين)</a:t>
            </a:r>
            <a:r>
              <a:rPr lang="en-US" sz="2400" dirty="0"/>
              <a:t>.</a:t>
            </a:r>
          </a:p>
          <a:p>
            <a:pPr algn="r" rtl="1"/>
            <a:r>
              <a:rPr lang="en-US" sz="2400" dirty="0"/>
              <a:t>›</a:t>
            </a:r>
            <a:r>
              <a:rPr lang="ar-SA" sz="2400" dirty="0"/>
              <a:t>أنماط السلوك والمصالح والأنشطة النمطية المقيدة والمتكررة والقوالب النمطية (على سبيل المثال ، حركات اليد أو رفرفة الأصابع أو الالتواء ، أو الحركات المعقدة لكامل الجسم)</a:t>
            </a:r>
            <a:endParaRPr lang="en-US" sz="2400" dirty="0"/>
          </a:p>
          <a:p>
            <a:pPr algn="r" rtl="1"/>
            <a:r>
              <a:rPr lang="ar-SA" sz="2400" dirty="0"/>
              <a:t>علاوة على ذلك ، قد يحدث التخلف العقلي والصرع وضعف السمع في اضطراب التوحد</a:t>
            </a:r>
            <a:r>
              <a:rPr lang="en-US" sz="2400" dirty="0"/>
              <a:t>.</a:t>
            </a:r>
          </a:p>
          <a:p>
            <a:pPr algn="r" rtl="1"/>
            <a:r>
              <a:rPr lang="en-US" sz="2400" dirty="0"/>
              <a:t>›</a:t>
            </a:r>
            <a:r>
              <a:rPr lang="ar-SA" sz="2400" dirty="0"/>
              <a:t>التأخير أو الأداء غير الطبيعي في التفاعل الاجتماعي (على سبيل المثال ، لعب رمزي أو خيالي</a:t>
            </a:r>
            <a:r>
              <a:rPr lang="en-US" sz="2400" dirty="0"/>
              <a:t>.</a:t>
            </a:r>
          </a:p>
          <a:p>
            <a:pPr algn="r"/>
            <a:endParaRPr lang="en-US" sz="2400" dirty="0"/>
          </a:p>
        </p:txBody>
      </p:sp>
    </p:spTree>
    <p:extLst>
      <p:ext uri="{BB962C8B-B14F-4D97-AF65-F5344CB8AC3E}">
        <p14:creationId xmlns:p14="http://schemas.microsoft.com/office/powerpoint/2010/main" val="2005460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93436" y="-152400"/>
            <a:ext cx="9782801" cy="1239837"/>
          </a:xfrm>
        </p:spPr>
        <p:txBody>
          <a:bodyPr/>
          <a:lstStyle/>
          <a:p>
            <a:pPr algn="r"/>
            <a:r>
              <a:rPr lang="ar-SA" b="1" dirty="0" smtClean="0">
                <a:solidFill>
                  <a:srgbClr val="002060"/>
                </a:solidFill>
              </a:rPr>
              <a:t>2- اضطراب </a:t>
            </a:r>
            <a:r>
              <a:rPr lang="ar-SA" b="1" dirty="0" err="1">
                <a:solidFill>
                  <a:srgbClr val="002060"/>
                </a:solidFill>
              </a:rPr>
              <a:t>ريت</a:t>
            </a:r>
            <a:r>
              <a:rPr lang="ar-SA" b="1" dirty="0">
                <a:solidFill>
                  <a:srgbClr val="002060"/>
                </a:solidFill>
              </a:rPr>
              <a:t> </a:t>
            </a:r>
            <a:r>
              <a:rPr lang="ar-SA" b="1" dirty="0" smtClean="0">
                <a:solidFill>
                  <a:srgbClr val="002060"/>
                </a:solidFill>
              </a:rPr>
              <a:t>(متلازمة </a:t>
            </a:r>
            <a:r>
              <a:rPr lang="ar-SA" b="1" dirty="0" err="1">
                <a:solidFill>
                  <a:srgbClr val="002060"/>
                </a:solidFill>
              </a:rPr>
              <a:t>ريت</a:t>
            </a:r>
            <a:r>
              <a:rPr lang="ar-SA" b="1" dirty="0" smtClean="0">
                <a:solidFill>
                  <a:srgbClr val="002060"/>
                </a:solidFill>
              </a:rPr>
              <a:t>)</a:t>
            </a:r>
            <a:endParaRPr lang="en-US" dirty="0">
              <a:solidFill>
                <a:srgbClr val="002060"/>
              </a:solidFill>
            </a:endParaRPr>
          </a:p>
        </p:txBody>
      </p:sp>
      <p:sp>
        <p:nvSpPr>
          <p:cNvPr id="3" name="عنصر نائب للمحتوى 2"/>
          <p:cNvSpPr>
            <a:spLocks noGrp="1"/>
          </p:cNvSpPr>
          <p:nvPr>
            <p:ph idx="1"/>
          </p:nvPr>
        </p:nvSpPr>
        <p:spPr>
          <a:xfrm>
            <a:off x="1593436" y="1417637"/>
            <a:ext cx="9782801" cy="5059363"/>
          </a:xfrm>
        </p:spPr>
        <p:txBody>
          <a:bodyPr>
            <a:normAutofit fontScale="77500" lnSpcReduction="20000"/>
          </a:bodyPr>
          <a:lstStyle/>
          <a:p>
            <a:pPr algn="r" rtl="1"/>
            <a:r>
              <a:rPr lang="ar-SA" dirty="0"/>
              <a:t>هي حالة متطرفة محصورة الحدوث في الإناث</a:t>
            </a:r>
            <a:r>
              <a:rPr lang="en-US" dirty="0"/>
              <a:t>.</a:t>
            </a:r>
          </a:p>
          <a:p>
            <a:pPr algn="r" rtl="1"/>
            <a:r>
              <a:rPr lang="ar-SA" dirty="0"/>
              <a:t>تتميز بتطورات طبيعية للمهارات اللغوية والجسدية  الاجتماعية ثم تليها توقف و انحدار لهذه المهارات</a:t>
            </a:r>
            <a:r>
              <a:rPr lang="en-US" dirty="0"/>
              <a:t>.</a:t>
            </a:r>
          </a:p>
          <a:p>
            <a:pPr algn="r" rtl="1"/>
            <a:r>
              <a:rPr lang="en-US" dirty="0"/>
              <a:t>›</a:t>
            </a:r>
            <a:r>
              <a:rPr lang="ar-SA" dirty="0"/>
              <a:t>التطور الطبيعي قبل وبعد الولادة</a:t>
            </a:r>
            <a:r>
              <a:rPr lang="en-US" dirty="0"/>
              <a:t>.</a:t>
            </a:r>
          </a:p>
          <a:p>
            <a:pPr algn="r" rtl="1"/>
            <a:r>
              <a:rPr lang="en-US" dirty="0"/>
              <a:t>›</a:t>
            </a:r>
            <a:r>
              <a:rPr lang="ar-SA" dirty="0"/>
              <a:t>التقدم النفسي الحركي خلال الأشهر الخمسة الأولى بعد الولادة و حجم الرأس الطبيعي عند الولادة</a:t>
            </a:r>
            <a:r>
              <a:rPr lang="en-US" dirty="0"/>
              <a:t>.</a:t>
            </a:r>
          </a:p>
          <a:p>
            <a:pPr marL="0" indent="0" algn="r" rtl="1">
              <a:buNone/>
            </a:pPr>
            <a:r>
              <a:rPr lang="ar-SA" b="1" dirty="0"/>
              <a:t>بعد فترة التطوير الطبيعي ، يجب ملاحظة بداية الاعراض التالية</a:t>
            </a:r>
            <a:r>
              <a:rPr lang="en-US" b="1" dirty="0"/>
              <a:t>:</a:t>
            </a:r>
          </a:p>
          <a:p>
            <a:pPr algn="r" rtl="1"/>
            <a:r>
              <a:rPr lang="en-US" dirty="0"/>
              <a:t>›</a:t>
            </a:r>
            <a:r>
              <a:rPr lang="ar-SA" dirty="0"/>
              <a:t>نمو الرأس ما بين 5 و 48 شهرًا</a:t>
            </a:r>
            <a:r>
              <a:rPr lang="en-US" dirty="0"/>
              <a:t>.</a:t>
            </a:r>
          </a:p>
          <a:p>
            <a:pPr algn="r" rtl="1"/>
            <a:r>
              <a:rPr lang="en-US" dirty="0"/>
              <a:t>›</a:t>
            </a:r>
            <a:r>
              <a:rPr lang="ar-SA" dirty="0"/>
              <a:t>فقدان مهارات اليد الهادفة المكتسبة سابقًا بين 5 و 30 شهرًا مع التطوير اللاحق للصور النمطية مع التطور اللاحق لحركات اليد النمطية (على سبيل المثال ، الحذف باليد أو غسل اليدين)</a:t>
            </a:r>
            <a:endParaRPr lang="en-US" dirty="0"/>
          </a:p>
          <a:p>
            <a:pPr algn="r" rtl="1"/>
            <a:r>
              <a:rPr lang="en-US" dirty="0"/>
              <a:t>›</a:t>
            </a:r>
            <a:r>
              <a:rPr lang="ar-SA" dirty="0"/>
              <a:t>فقدان المشاركة الاجتماعية</a:t>
            </a:r>
            <a:r>
              <a:rPr lang="en-US" dirty="0"/>
              <a:t>.</a:t>
            </a:r>
          </a:p>
          <a:p>
            <a:pPr algn="r" rtl="1"/>
            <a:r>
              <a:rPr lang="en-US" dirty="0"/>
              <a:t>›</a:t>
            </a:r>
            <a:r>
              <a:rPr lang="ar-SA" dirty="0"/>
              <a:t>ظهور مشية أو  حركات جذع سيئة التنسيق</a:t>
            </a:r>
            <a:r>
              <a:rPr lang="en-US" dirty="0"/>
              <a:t>.</a:t>
            </a:r>
          </a:p>
          <a:p>
            <a:pPr algn="r" rtl="1"/>
            <a:r>
              <a:rPr lang="en-US" dirty="0"/>
              <a:t>›</a:t>
            </a:r>
            <a:r>
              <a:rPr lang="ar-SA" dirty="0"/>
              <a:t>ضعف في مهارات اللغة التعبيرية و </a:t>
            </a:r>
            <a:r>
              <a:rPr lang="ar-SA" dirty="0" err="1"/>
              <a:t>الاستقبالية</a:t>
            </a:r>
            <a:r>
              <a:rPr lang="en-US" dirty="0"/>
              <a:t>.</a:t>
            </a:r>
          </a:p>
          <a:p>
            <a:pPr algn="r" rtl="1"/>
            <a:r>
              <a:rPr lang="ar-SA" dirty="0"/>
              <a:t>بشكل عام ، يعتبر المصابون بمتلازمة </a:t>
            </a:r>
            <a:r>
              <a:rPr lang="ar-SA" dirty="0" err="1"/>
              <a:t>ريت</a:t>
            </a:r>
            <a:r>
              <a:rPr lang="ar-SA" dirty="0"/>
              <a:t> </a:t>
            </a:r>
            <a:r>
              <a:rPr lang="ar-SA" dirty="0" smtClean="0"/>
              <a:t>معاقون.</a:t>
            </a:r>
            <a:endParaRPr lang="en-US" dirty="0"/>
          </a:p>
          <a:p>
            <a:pPr algn="r"/>
            <a:endParaRPr lang="en-US" dirty="0"/>
          </a:p>
        </p:txBody>
      </p:sp>
    </p:spTree>
    <p:extLst>
      <p:ext uri="{BB962C8B-B14F-4D97-AF65-F5344CB8AC3E}">
        <p14:creationId xmlns:p14="http://schemas.microsoft.com/office/powerpoint/2010/main" val="383079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solidFill>
                  <a:srgbClr val="002060"/>
                </a:solidFill>
              </a:rPr>
              <a:t>3- اضطراب </a:t>
            </a:r>
            <a:r>
              <a:rPr lang="ar-SA" b="1" dirty="0">
                <a:solidFill>
                  <a:srgbClr val="002060"/>
                </a:solidFill>
              </a:rPr>
              <a:t>التحطم الطفولي </a:t>
            </a:r>
            <a:r>
              <a:rPr lang="ar-SA" b="1" dirty="0" smtClean="0">
                <a:solidFill>
                  <a:srgbClr val="002060"/>
                </a:solidFill>
              </a:rPr>
              <a:t>(بمتلازمة </a:t>
            </a:r>
            <a:r>
              <a:rPr lang="ar-SA" b="1" dirty="0" err="1">
                <a:solidFill>
                  <a:srgbClr val="002060"/>
                </a:solidFill>
              </a:rPr>
              <a:t>هالير</a:t>
            </a:r>
            <a:r>
              <a:rPr lang="ar-SA" b="1" dirty="0">
                <a:solidFill>
                  <a:srgbClr val="002060"/>
                </a:solidFill>
              </a:rPr>
              <a:t>)</a:t>
            </a:r>
            <a:r>
              <a:rPr lang="en-US" dirty="0">
                <a:solidFill>
                  <a:srgbClr val="002060"/>
                </a:solidFill>
              </a:rPr>
              <a:t/>
            </a:r>
            <a:br>
              <a:rPr lang="en-US" dirty="0">
                <a:solidFill>
                  <a:srgbClr val="002060"/>
                </a:solidFill>
              </a:rPr>
            </a:br>
            <a:endParaRPr lang="en-US" dirty="0">
              <a:solidFill>
                <a:srgbClr val="002060"/>
              </a:solidFill>
            </a:endParaRPr>
          </a:p>
        </p:txBody>
      </p:sp>
      <p:sp>
        <p:nvSpPr>
          <p:cNvPr id="3" name="عنصر نائب للمحتوى 2"/>
          <p:cNvSpPr>
            <a:spLocks noGrp="1"/>
          </p:cNvSpPr>
          <p:nvPr>
            <p:ph idx="1"/>
          </p:nvPr>
        </p:nvSpPr>
        <p:spPr/>
        <p:txBody>
          <a:bodyPr>
            <a:normAutofit/>
          </a:bodyPr>
          <a:lstStyle/>
          <a:p>
            <a:pPr algn="r" rtl="1"/>
            <a:r>
              <a:rPr lang="ar-SA" sz="2400" dirty="0"/>
              <a:t>يتميز أيضًا بالتطور الطبيعي يليه الانحدار</a:t>
            </a:r>
            <a:r>
              <a:rPr lang="en-US" sz="2400" dirty="0"/>
              <a:t>.</a:t>
            </a:r>
          </a:p>
          <a:p>
            <a:pPr algn="r" rtl="1"/>
            <a:r>
              <a:rPr lang="en-US" sz="2400" dirty="0"/>
              <a:t>›</a:t>
            </a:r>
            <a:r>
              <a:rPr lang="ar-SA" sz="2400" dirty="0"/>
              <a:t>التطور الطبيعي بعد الولادة لمدة </a:t>
            </a:r>
            <a:r>
              <a:rPr lang="ar-SA" sz="2400" dirty="0" smtClean="0"/>
              <a:t>عامين.</a:t>
            </a:r>
            <a:endParaRPr lang="en-US" sz="2400" dirty="0"/>
          </a:p>
          <a:p>
            <a:pPr algn="r" rtl="1"/>
            <a:r>
              <a:rPr lang="en-US" sz="2400" dirty="0"/>
              <a:t>›</a:t>
            </a:r>
            <a:r>
              <a:rPr lang="ar-SA" sz="2400" dirty="0"/>
              <a:t>وجود التواصل اللفظي وغير اللفظي ، والعلاقات الاجتماعية ، واللعب والسلوك التكيفي</a:t>
            </a:r>
            <a:r>
              <a:rPr lang="en-US" sz="2400" dirty="0"/>
              <a:t>.</a:t>
            </a:r>
          </a:p>
          <a:p>
            <a:pPr marL="0" indent="0" algn="r" rtl="1">
              <a:buNone/>
            </a:pPr>
            <a:r>
              <a:rPr lang="en-US" sz="2400" dirty="0"/>
              <a:t>_______________________________________________________</a:t>
            </a:r>
          </a:p>
          <a:p>
            <a:pPr algn="r" rtl="1"/>
            <a:r>
              <a:rPr lang="en-US" sz="2400" dirty="0"/>
              <a:t>›</a:t>
            </a:r>
            <a:r>
              <a:rPr lang="ar-SA" sz="2400" dirty="0"/>
              <a:t>فقدان المهارات المكتسبة سابقاً ، قبل 10 سنوات من العمر ، في مجالين من المجالات التالية: اللغة التعبيرية أو </a:t>
            </a:r>
            <a:r>
              <a:rPr lang="ar-SA" sz="2400" dirty="0" err="1"/>
              <a:t>الاستقبالية</a:t>
            </a:r>
            <a:r>
              <a:rPr lang="ar-SA" sz="2400" dirty="0"/>
              <a:t> ، والمهارات الاجتماعية أو السلوك التكيفي ، و عدم التحكم في بعض الوظائف الحيوية  كالإخراج واللعب والمهارات الحركية</a:t>
            </a:r>
            <a:r>
              <a:rPr lang="en-US" sz="2400" dirty="0"/>
              <a:t>.</a:t>
            </a:r>
          </a:p>
          <a:p>
            <a:pPr algn="r" rtl="1"/>
            <a:r>
              <a:rPr lang="en-US" sz="2400" dirty="0"/>
              <a:t>›</a:t>
            </a:r>
            <a:r>
              <a:rPr lang="ar-SA" sz="2400" dirty="0"/>
              <a:t>على غرار اضطراب التوحد ، يتشارك الأفراد الذين يعانون من اضطراب الوسواس القهري ضعفين على الأقل </a:t>
            </a:r>
            <a:r>
              <a:rPr lang="ar-SA" sz="2400" dirty="0" smtClean="0"/>
              <a:t>في اضطرابات </a:t>
            </a:r>
            <a:r>
              <a:rPr lang="ar-SA" sz="2400" dirty="0"/>
              <a:t>التوحد: الاجتماعية - التواصلية </a:t>
            </a:r>
            <a:r>
              <a:rPr lang="ar-SA" sz="2400" dirty="0" smtClean="0"/>
              <a:t>– التخيلية.</a:t>
            </a:r>
            <a:endParaRPr lang="en-US" sz="2400" dirty="0"/>
          </a:p>
          <a:p>
            <a:pPr algn="r"/>
            <a:endParaRPr lang="en-US" sz="2400" dirty="0"/>
          </a:p>
        </p:txBody>
      </p:sp>
    </p:spTree>
    <p:extLst>
      <p:ext uri="{BB962C8B-B14F-4D97-AF65-F5344CB8AC3E}">
        <p14:creationId xmlns:p14="http://schemas.microsoft.com/office/powerpoint/2010/main" val="287383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solidFill>
                  <a:srgbClr val="002060"/>
                </a:solidFill>
              </a:rPr>
              <a:t>4- </a:t>
            </a:r>
            <a:r>
              <a:rPr lang="ar-SA" b="1" dirty="0">
                <a:solidFill>
                  <a:srgbClr val="002060"/>
                </a:solidFill>
              </a:rPr>
              <a:t>اضطراب </a:t>
            </a:r>
            <a:r>
              <a:rPr lang="ar-SA" b="1" dirty="0" err="1">
                <a:solidFill>
                  <a:srgbClr val="002060"/>
                </a:solidFill>
              </a:rPr>
              <a:t>اسبرجر</a:t>
            </a:r>
            <a:r>
              <a:rPr lang="ar-SA" b="1" dirty="0">
                <a:solidFill>
                  <a:srgbClr val="002060"/>
                </a:solidFill>
              </a:rPr>
              <a:t> </a:t>
            </a:r>
            <a:r>
              <a:rPr lang="ar-SA" b="1" dirty="0" smtClean="0">
                <a:solidFill>
                  <a:srgbClr val="002060"/>
                </a:solidFill>
              </a:rPr>
              <a:t>(</a:t>
            </a:r>
            <a:r>
              <a:rPr lang="ar-SA" b="1" dirty="0">
                <a:solidFill>
                  <a:srgbClr val="002060"/>
                </a:solidFill>
              </a:rPr>
              <a:t>متلازمة </a:t>
            </a:r>
            <a:r>
              <a:rPr lang="ar-SA" b="1" dirty="0" err="1">
                <a:solidFill>
                  <a:srgbClr val="002060"/>
                </a:solidFill>
              </a:rPr>
              <a:t>اسبرجر</a:t>
            </a:r>
            <a:r>
              <a:rPr lang="ar-SA" b="1" dirty="0">
                <a:solidFill>
                  <a:srgbClr val="002060"/>
                </a:solidFill>
              </a:rPr>
              <a:t>)</a:t>
            </a:r>
            <a:r>
              <a:rPr lang="en-US" dirty="0">
                <a:solidFill>
                  <a:srgbClr val="002060"/>
                </a:solidFill>
              </a:rPr>
              <a:t/>
            </a:r>
            <a:br>
              <a:rPr lang="en-US" dirty="0">
                <a:solidFill>
                  <a:srgbClr val="002060"/>
                </a:solidFill>
              </a:rPr>
            </a:br>
            <a:endParaRPr lang="en-US" dirty="0">
              <a:solidFill>
                <a:srgbClr val="002060"/>
              </a:solidFill>
            </a:endParaRPr>
          </a:p>
        </p:txBody>
      </p:sp>
      <p:sp>
        <p:nvSpPr>
          <p:cNvPr id="3" name="عنصر نائب للمحتوى 2"/>
          <p:cNvSpPr>
            <a:spLocks noGrp="1"/>
          </p:cNvSpPr>
          <p:nvPr>
            <p:ph idx="1"/>
          </p:nvPr>
        </p:nvSpPr>
        <p:spPr/>
        <p:txBody>
          <a:bodyPr>
            <a:normAutofit/>
          </a:bodyPr>
          <a:lstStyle/>
          <a:p>
            <a:pPr algn="r" rtl="1"/>
            <a:r>
              <a:rPr lang="ar-SA" sz="2400" dirty="0"/>
              <a:t>يشبه اضطراب التوحد ولكن مع ضعف معتدل للمهارات</a:t>
            </a:r>
            <a:r>
              <a:rPr lang="en-US" sz="2400" dirty="0"/>
              <a:t>.</a:t>
            </a:r>
          </a:p>
          <a:p>
            <a:pPr algn="r" rtl="1"/>
            <a:r>
              <a:rPr lang="en-US" sz="2400" dirty="0"/>
              <a:t>›</a:t>
            </a:r>
            <a:r>
              <a:rPr lang="ar-SA" sz="2400" dirty="0"/>
              <a:t>ضعف في التفاعل الاجتماعي: استخدام السلوكيات غير اللفظية المتعددة (على سبيل المثال ، النظر إلى العين ، تعبير الوجه ؛</a:t>
            </a:r>
            <a:r>
              <a:rPr lang="en-US" sz="2400" dirty="0"/>
              <a:t>›</a:t>
            </a:r>
            <a:r>
              <a:rPr lang="ar-SA" sz="2400" dirty="0"/>
              <a:t>الفشل في إقامة علاقات بين الأقران مناسبة لمستوى التطور المعرفي.</a:t>
            </a:r>
            <a:endParaRPr lang="en-US" sz="2400" dirty="0"/>
          </a:p>
          <a:p>
            <a:pPr algn="r" rtl="1"/>
            <a:r>
              <a:rPr lang="en-US" sz="2400" dirty="0"/>
              <a:t>›</a:t>
            </a:r>
            <a:r>
              <a:rPr lang="ar-SA" sz="2400" dirty="0"/>
              <a:t>عدم وجود رغبة تلقائية لمشاركة التمتع أو المصالح أو الإنجازات مع أشخاص آخرين</a:t>
            </a:r>
            <a:r>
              <a:rPr lang="en-US" sz="2400" dirty="0"/>
              <a:t>.</a:t>
            </a:r>
          </a:p>
          <a:p>
            <a:pPr algn="r" rtl="1"/>
            <a:r>
              <a:rPr lang="en-US" sz="2400" dirty="0"/>
              <a:t>›</a:t>
            </a:r>
            <a:r>
              <a:rPr lang="ar-SA" sz="2400" dirty="0"/>
              <a:t>عدم وجود تبادل اجتماعي أو عاطفي</a:t>
            </a:r>
            <a:r>
              <a:rPr lang="en-US" sz="2400" dirty="0"/>
              <a:t>.</a:t>
            </a:r>
          </a:p>
          <a:p>
            <a:pPr algn="r" rtl="1"/>
            <a:r>
              <a:rPr lang="en-US" sz="2400" dirty="0"/>
              <a:t>›</a:t>
            </a:r>
            <a:r>
              <a:rPr lang="ar-SA" sz="2400" dirty="0"/>
              <a:t>إن الأداء الفكري لمرض </a:t>
            </a:r>
            <a:r>
              <a:rPr lang="ar-SA" sz="2400" dirty="0" err="1"/>
              <a:t>أسبرجر</a:t>
            </a:r>
            <a:r>
              <a:rPr lang="ar-SA" sz="2400" dirty="0"/>
              <a:t> هو أفضل بكثير من مرضى "اضطرابات طيف التوحد" الآخرين</a:t>
            </a:r>
            <a:r>
              <a:rPr lang="en-US" sz="2400" dirty="0"/>
              <a:t>.</a:t>
            </a:r>
          </a:p>
          <a:p>
            <a:pPr algn="r" rtl="1"/>
            <a:r>
              <a:rPr lang="en-US" sz="2400" dirty="0"/>
              <a:t>›</a:t>
            </a:r>
            <a:r>
              <a:rPr lang="ar-SA" sz="2400" dirty="0"/>
              <a:t>وبالمثل ، فإن القدرات اللغوية والقدرة على التواصل تكون افضل عند المصابين بمتلازمة </a:t>
            </a:r>
            <a:r>
              <a:rPr lang="ar-SA" sz="2400" dirty="0" err="1"/>
              <a:t>اسبرجر</a:t>
            </a:r>
            <a:r>
              <a:rPr lang="ar-SA" sz="2400" dirty="0"/>
              <a:t> من أنواع التوحد الاخرى</a:t>
            </a:r>
            <a:r>
              <a:rPr lang="en-US" sz="2400" dirty="0"/>
              <a:t>.</a:t>
            </a:r>
          </a:p>
          <a:p>
            <a:pPr algn="r"/>
            <a:endParaRPr lang="en-US" sz="2400" dirty="0"/>
          </a:p>
        </p:txBody>
      </p:sp>
    </p:spTree>
    <p:extLst>
      <p:ext uri="{BB962C8B-B14F-4D97-AF65-F5344CB8AC3E}">
        <p14:creationId xmlns:p14="http://schemas.microsoft.com/office/powerpoint/2010/main" val="59716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solidFill>
                  <a:srgbClr val="002060"/>
                </a:solidFill>
              </a:rPr>
              <a:t>5- اضطراب </a:t>
            </a:r>
            <a:r>
              <a:rPr lang="ar-SA" b="1" dirty="0">
                <a:solidFill>
                  <a:srgbClr val="002060"/>
                </a:solidFill>
              </a:rPr>
              <a:t>النمو المنتشر </a:t>
            </a:r>
            <a:r>
              <a:rPr lang="ar-SA" b="1" dirty="0" smtClean="0">
                <a:solidFill>
                  <a:srgbClr val="002060"/>
                </a:solidFill>
              </a:rPr>
              <a:t>(التوحد الشاذ او القياسي)</a:t>
            </a:r>
            <a:r>
              <a:rPr lang="en-US" dirty="0">
                <a:solidFill>
                  <a:srgbClr val="002060"/>
                </a:solidFill>
              </a:rPr>
              <a:t/>
            </a:r>
            <a:br>
              <a:rPr lang="en-US" dirty="0">
                <a:solidFill>
                  <a:srgbClr val="002060"/>
                </a:solidFill>
              </a:rPr>
            </a:br>
            <a:endParaRPr lang="en-US" dirty="0">
              <a:solidFill>
                <a:srgbClr val="002060"/>
              </a:solidFill>
            </a:endParaRPr>
          </a:p>
        </p:txBody>
      </p:sp>
      <p:sp>
        <p:nvSpPr>
          <p:cNvPr id="3" name="عنصر نائب للمحتوى 2"/>
          <p:cNvSpPr>
            <a:spLocks noGrp="1"/>
          </p:cNvSpPr>
          <p:nvPr>
            <p:ph idx="1"/>
          </p:nvPr>
        </p:nvSpPr>
        <p:spPr/>
        <p:txBody>
          <a:bodyPr>
            <a:normAutofit/>
          </a:bodyPr>
          <a:lstStyle/>
          <a:p>
            <a:pPr algn="r" rtl="1"/>
            <a:r>
              <a:rPr lang="ar-SA" sz="2400" dirty="0"/>
              <a:t>يتميز بالضعف الشديد والواسع في تطوير التفاعل الاجتماعي المتبادل أو مهارات الاتصال اللفظية وغير اللفظية ، أو عندما يكون هناك سلوك نمطي وأنشطة</a:t>
            </a:r>
            <a:r>
              <a:rPr lang="en-US" sz="2400" dirty="0"/>
              <a:t>.</a:t>
            </a:r>
          </a:p>
          <a:p>
            <a:pPr algn="r" rtl="1"/>
            <a:r>
              <a:rPr lang="en-US" sz="2400" dirty="0"/>
              <a:t>›</a:t>
            </a:r>
            <a:r>
              <a:rPr lang="ar-SA" sz="2400" dirty="0"/>
              <a:t>وهو يشبه بشكل لا يصدق اضطراب التوحد ولكن مع تأثيرات طفيفة وتأخر وقت ظهور الأعراض</a:t>
            </a:r>
            <a:r>
              <a:rPr lang="en-US" sz="2400" dirty="0"/>
              <a:t>.</a:t>
            </a:r>
          </a:p>
          <a:p>
            <a:pPr algn="r" rtl="1"/>
            <a:r>
              <a:rPr lang="en-US" sz="2400" dirty="0"/>
              <a:t>›</a:t>
            </a:r>
            <a:r>
              <a:rPr lang="ar-SA" sz="2400" dirty="0"/>
              <a:t>ومع ذلك ، يتم تعيينه كتشخيص افتراضي ؛ حيث لا يوجد تشخيص مناسب لحالة من حالات التوحد الاخرى</a:t>
            </a:r>
            <a:r>
              <a:rPr lang="en-US" sz="2400" dirty="0"/>
              <a:t>.</a:t>
            </a:r>
          </a:p>
          <a:p>
            <a:pPr algn="r"/>
            <a:endParaRPr lang="en-US" sz="2400" dirty="0"/>
          </a:p>
        </p:txBody>
      </p:sp>
    </p:spTree>
    <p:extLst>
      <p:ext uri="{BB962C8B-B14F-4D97-AF65-F5344CB8AC3E}">
        <p14:creationId xmlns:p14="http://schemas.microsoft.com/office/powerpoint/2010/main" val="690338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a:solidFill>
                  <a:srgbClr val="FF0000"/>
                </a:solidFill>
              </a:rPr>
              <a:t>عمليات الاتصال والاضطرابات</a:t>
            </a:r>
            <a:r>
              <a:rPr lang="en-US" dirty="0">
                <a:solidFill>
                  <a:srgbClr val="FF0000"/>
                </a:solidFill>
              </a:rPr>
              <a:t/>
            </a:r>
            <a:br>
              <a:rPr lang="en-US" dirty="0">
                <a:solidFill>
                  <a:srgbClr val="FF0000"/>
                </a:solidFill>
              </a:rPr>
            </a:br>
            <a:endParaRPr lang="en-US" dirty="0">
              <a:solidFill>
                <a:srgbClr val="FF0000"/>
              </a:solidFill>
            </a:endParaRPr>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2351967597"/>
              </p:ext>
            </p:extLst>
          </p:nvPr>
        </p:nvGraphicFramePr>
        <p:xfrm>
          <a:off x="1340719" y="1414527"/>
          <a:ext cx="10035518" cy="4285171"/>
        </p:xfrm>
        <a:graphic>
          <a:graphicData uri="http://schemas.openxmlformats.org/drawingml/2006/table">
            <a:tbl>
              <a:tblPr rtl="1" firstRow="1" firstCol="1" bandRow="1">
                <a:tableStyleId>{ED083AE6-46FA-4A59-8FB0-9F97EB10719F}</a:tableStyleId>
              </a:tblPr>
              <a:tblGrid>
                <a:gridCol w="2922482"/>
                <a:gridCol w="7113036"/>
              </a:tblGrid>
              <a:tr h="626911">
                <a:tc>
                  <a:txBody>
                    <a:bodyPr/>
                    <a:lstStyle/>
                    <a:p>
                      <a:pPr algn="r" rtl="1">
                        <a:lnSpc>
                          <a:spcPct val="107000"/>
                        </a:lnSpc>
                        <a:spcAft>
                          <a:spcPts val="0"/>
                        </a:spcAft>
                        <a:tabLst>
                          <a:tab pos="1701800" algn="l"/>
                        </a:tabLst>
                      </a:pPr>
                      <a:r>
                        <a:rPr lang="ar-SA" sz="2800" dirty="0">
                          <a:effectLst/>
                        </a:rPr>
                        <a:t>عمليات الاتصال</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52818" marR="52818" marT="0" marB="0"/>
                </a:tc>
                <a:tc>
                  <a:txBody>
                    <a:bodyPr/>
                    <a:lstStyle/>
                    <a:p>
                      <a:pPr algn="ctr" rtl="1">
                        <a:lnSpc>
                          <a:spcPct val="107000"/>
                        </a:lnSpc>
                        <a:spcAft>
                          <a:spcPts val="0"/>
                        </a:spcAft>
                        <a:tabLst>
                          <a:tab pos="1701800" algn="l"/>
                        </a:tabLst>
                      </a:pPr>
                      <a:r>
                        <a:rPr lang="ar-SA" sz="2800" dirty="0">
                          <a:effectLst/>
                        </a:rPr>
                        <a:t>اضطرابات التواصل</a:t>
                      </a:r>
                      <a:endParaRPr lang="en-US" sz="2800" dirty="0">
                        <a:effectLst/>
                      </a:endParaRPr>
                    </a:p>
                    <a:p>
                      <a:pPr algn="r" rtl="1">
                        <a:lnSpc>
                          <a:spcPct val="107000"/>
                        </a:lnSpc>
                        <a:spcAft>
                          <a:spcPts val="0"/>
                        </a:spcAft>
                        <a:tabLst>
                          <a:tab pos="1701800" algn="l"/>
                        </a:tabLst>
                      </a:pPr>
                      <a:r>
                        <a:rPr lang="ar-SA" sz="2000" dirty="0">
                          <a:effectLst/>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52818" marR="52818" marT="0" marB="0"/>
                </a:tc>
              </a:tr>
              <a:tr h="1446859">
                <a:tc>
                  <a:txBody>
                    <a:bodyPr/>
                    <a:lstStyle/>
                    <a:p>
                      <a:pPr algn="r" rtl="1">
                        <a:lnSpc>
                          <a:spcPct val="107000"/>
                        </a:lnSpc>
                        <a:spcAft>
                          <a:spcPts val="0"/>
                        </a:spcAft>
                        <a:tabLst>
                          <a:tab pos="1701800" algn="l"/>
                        </a:tabLst>
                      </a:pPr>
                      <a:r>
                        <a:rPr lang="ar-SA" sz="2400" dirty="0" smtClean="0">
                          <a:effectLst/>
                        </a:rPr>
                        <a:t>1- النوايا </a:t>
                      </a:r>
                      <a:r>
                        <a:rPr lang="ar-SA" sz="2400" dirty="0">
                          <a:effectLst/>
                        </a:rPr>
                        <a:t>التواصلية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52818" marR="52818" marT="0" marB="0"/>
                </a:tc>
                <a:tc>
                  <a:txBody>
                    <a:bodyPr/>
                    <a:lstStyle/>
                    <a:p>
                      <a:pPr algn="r" rtl="1">
                        <a:lnSpc>
                          <a:spcPct val="107000"/>
                        </a:lnSpc>
                        <a:spcAft>
                          <a:spcPts val="0"/>
                        </a:spcAft>
                        <a:tabLst>
                          <a:tab pos="1701800" algn="l"/>
                        </a:tabLst>
                      </a:pPr>
                      <a:r>
                        <a:rPr lang="ar-SA" sz="2400" dirty="0">
                          <a:effectLst/>
                        </a:rPr>
                        <a:t>مشاكل صياغة وتأسيس التواصلية النوايا. ترتبط بالاضطرابات الذهنية (على سبيل المثال</a:t>
                      </a:r>
                      <a:endParaRPr lang="en-US" sz="2400" dirty="0">
                        <a:effectLst/>
                      </a:endParaRPr>
                    </a:p>
                    <a:p>
                      <a:pPr algn="r" rtl="1">
                        <a:lnSpc>
                          <a:spcPct val="107000"/>
                        </a:lnSpc>
                        <a:spcAft>
                          <a:spcPts val="0"/>
                        </a:spcAft>
                        <a:tabLst>
                          <a:tab pos="1701800" algn="l"/>
                        </a:tabLst>
                      </a:pPr>
                      <a:r>
                        <a:rPr lang="ar-SA" sz="2400" dirty="0">
                          <a:effectLst/>
                        </a:rPr>
                        <a:t>الفصام) ، والتخلف العقلي (على سبيل المثال</a:t>
                      </a:r>
                      <a:endParaRPr lang="en-US" sz="2400" dirty="0">
                        <a:effectLst/>
                      </a:endParaRPr>
                    </a:p>
                    <a:p>
                      <a:pPr algn="r" rtl="1">
                        <a:lnSpc>
                          <a:spcPct val="107000"/>
                        </a:lnSpc>
                        <a:spcAft>
                          <a:spcPts val="0"/>
                        </a:spcAft>
                        <a:tabLst>
                          <a:tab pos="1701800" algn="l"/>
                        </a:tabLst>
                      </a:pPr>
                      <a:r>
                        <a:rPr lang="ar-SA" sz="2400" dirty="0">
                          <a:effectLst/>
                        </a:rPr>
                        <a:t>متلازمة داون) ، التوحد والخرف (مثل مرض </a:t>
                      </a:r>
                      <a:r>
                        <a:rPr lang="ar-SA" sz="2400" dirty="0" smtClean="0">
                          <a:effectLst/>
                        </a:rPr>
                        <a:t>الزهايمر)</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52818" marR="52818" marT="0" marB="0"/>
                </a:tc>
              </a:tr>
              <a:tr h="1736230">
                <a:tc>
                  <a:txBody>
                    <a:bodyPr/>
                    <a:lstStyle/>
                    <a:p>
                      <a:pPr algn="r" rtl="1">
                        <a:lnSpc>
                          <a:spcPct val="107000"/>
                        </a:lnSpc>
                        <a:spcAft>
                          <a:spcPts val="0"/>
                        </a:spcAft>
                        <a:tabLst>
                          <a:tab pos="1701800" algn="l"/>
                        </a:tabLst>
                      </a:pPr>
                      <a:r>
                        <a:rPr lang="ar-SA" sz="2400" dirty="0" smtClean="0">
                          <a:effectLst/>
                        </a:rPr>
                        <a:t>2- تشفير </a:t>
                      </a:r>
                      <a:r>
                        <a:rPr lang="ar-SA" sz="2400" dirty="0">
                          <a:effectLst/>
                        </a:rPr>
                        <a:t>اللغة وفك الترميز</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52818" marR="52818" marT="0" marB="0"/>
                </a:tc>
                <a:tc>
                  <a:txBody>
                    <a:bodyPr/>
                    <a:lstStyle/>
                    <a:p>
                      <a:pPr algn="r" rtl="1">
                        <a:lnSpc>
                          <a:spcPct val="107000"/>
                        </a:lnSpc>
                        <a:spcAft>
                          <a:spcPts val="0"/>
                        </a:spcAft>
                        <a:tabLst>
                          <a:tab pos="1701800" algn="l"/>
                        </a:tabLst>
                      </a:pPr>
                      <a:r>
                        <a:rPr lang="ar-SA" sz="2400" dirty="0">
                          <a:effectLst/>
                        </a:rPr>
                        <a:t>مشاكل صياغة وفهم مستويات مختلفة من</a:t>
                      </a:r>
                      <a:endParaRPr lang="en-US" sz="2400" dirty="0">
                        <a:effectLst/>
                      </a:endParaRPr>
                    </a:p>
                    <a:p>
                      <a:pPr algn="r" rtl="1">
                        <a:lnSpc>
                          <a:spcPct val="107000"/>
                        </a:lnSpc>
                        <a:spcAft>
                          <a:spcPts val="0"/>
                        </a:spcAft>
                        <a:tabLst>
                          <a:tab pos="1701800" algn="l"/>
                        </a:tabLst>
                      </a:pPr>
                      <a:r>
                        <a:rPr lang="ar-SA" sz="2400" dirty="0">
                          <a:effectLst/>
                        </a:rPr>
                        <a:t>لغة. وتشمل الاضطرابات حبسة المكتسبة و</a:t>
                      </a:r>
                      <a:endParaRPr lang="en-US" sz="2400" dirty="0">
                        <a:effectLst/>
                      </a:endParaRPr>
                    </a:p>
                    <a:p>
                      <a:pPr algn="r" rtl="1">
                        <a:lnSpc>
                          <a:spcPct val="107000"/>
                        </a:lnSpc>
                        <a:spcAft>
                          <a:spcPts val="0"/>
                        </a:spcAft>
                        <a:tabLst>
                          <a:tab pos="1701800" algn="l"/>
                        </a:tabLst>
                      </a:pPr>
                      <a:r>
                        <a:rPr lang="ar-SA" sz="2400" dirty="0">
                          <a:effectLst/>
                        </a:rPr>
                        <a:t>اضطراب الصوتي، ضعف اللغة المحدد و</a:t>
                      </a:r>
                      <a:endParaRPr lang="en-US" sz="2400" dirty="0">
                        <a:effectLst/>
                      </a:endParaRPr>
                    </a:p>
                    <a:p>
                      <a:pPr algn="r" rtl="1">
                        <a:lnSpc>
                          <a:spcPct val="107000"/>
                        </a:lnSpc>
                        <a:spcAft>
                          <a:spcPts val="0"/>
                        </a:spcAft>
                        <a:tabLst>
                          <a:tab pos="1701800" algn="l"/>
                        </a:tabLst>
                      </a:pPr>
                      <a:r>
                        <a:rPr lang="ar-SA" sz="2400" dirty="0">
                          <a:effectLst/>
                        </a:rPr>
                        <a:t>ضعف اللغة البراغماتية في الأطفال. تحتوي ايضا</a:t>
                      </a:r>
                      <a:endParaRPr lang="en-US" sz="2400" dirty="0">
                        <a:effectLst/>
                      </a:endParaRPr>
                    </a:p>
                    <a:p>
                      <a:pPr algn="r" rtl="1">
                        <a:lnSpc>
                          <a:spcPct val="107000"/>
                        </a:lnSpc>
                        <a:spcAft>
                          <a:spcPts val="0"/>
                        </a:spcAft>
                        <a:tabLst>
                          <a:tab pos="1701800" algn="l"/>
                        </a:tabLst>
                      </a:pPr>
                      <a:r>
                        <a:rPr lang="ar-SA" sz="2400" dirty="0">
                          <a:effectLst/>
                        </a:rPr>
                        <a:t>اضطراب نادر في الأطفال ، متلازمة </a:t>
                      </a:r>
                      <a:r>
                        <a:rPr lang="en-US" sz="2400" dirty="0">
                          <a:effectLst/>
                        </a:rPr>
                        <a:t>Landau-</a:t>
                      </a:r>
                      <a:r>
                        <a:rPr lang="en-US" sz="2400" dirty="0" err="1">
                          <a:effectLst/>
                        </a:rPr>
                        <a:t>Kleffner</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52818" marR="52818" marT="0" marB="0"/>
                </a:tc>
              </a:tr>
            </a:tbl>
          </a:graphicData>
        </a:graphic>
      </p:graphicFrame>
      <p:sp>
        <p:nvSpPr>
          <p:cNvPr id="5" name="Rectangle 1"/>
          <p:cNvSpPr>
            <a:spLocks noChangeArrowheads="1"/>
          </p:cNvSpPr>
          <p:nvPr/>
        </p:nvSpPr>
        <p:spPr bwMode="auto">
          <a:xfrm>
            <a:off x="-3354388" y="-50800"/>
            <a:ext cx="1514449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660627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p14="http://schemas.microsoft.com/office/powerpoint/2010/main" val="1989694007"/>
              </p:ext>
            </p:extLst>
          </p:nvPr>
        </p:nvGraphicFramePr>
        <p:xfrm>
          <a:off x="1598612" y="762000"/>
          <a:ext cx="9448800" cy="5834127"/>
        </p:xfrm>
        <a:graphic>
          <a:graphicData uri="http://schemas.openxmlformats.org/drawingml/2006/table">
            <a:tbl>
              <a:tblPr rtl="1" firstRow="1" firstCol="1" bandRow="1">
                <a:tableStyleId>{ED083AE6-46FA-4A59-8FB0-9F97EB10719F}</a:tableStyleId>
              </a:tblPr>
              <a:tblGrid>
                <a:gridCol w="2139754"/>
                <a:gridCol w="7309046"/>
              </a:tblGrid>
              <a:tr h="685800">
                <a:tc>
                  <a:txBody>
                    <a:bodyPr/>
                    <a:lstStyle/>
                    <a:p>
                      <a:pPr algn="r" rtl="1">
                        <a:lnSpc>
                          <a:spcPct val="107000"/>
                        </a:lnSpc>
                        <a:spcAft>
                          <a:spcPts val="0"/>
                        </a:spcAft>
                        <a:tabLst>
                          <a:tab pos="1701800" algn="l"/>
                        </a:tabLst>
                      </a:pPr>
                      <a:r>
                        <a:rPr lang="ar-SA" sz="2800" dirty="0">
                          <a:effectLst/>
                        </a:rPr>
                        <a:t>عمليات الاتصال</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66023" marR="66023" marT="0" marB="0"/>
                </a:tc>
                <a:tc>
                  <a:txBody>
                    <a:bodyPr/>
                    <a:lstStyle/>
                    <a:p>
                      <a:pPr algn="ctr" rtl="1">
                        <a:lnSpc>
                          <a:spcPct val="107000"/>
                        </a:lnSpc>
                        <a:spcAft>
                          <a:spcPts val="0"/>
                        </a:spcAft>
                        <a:tabLst>
                          <a:tab pos="1701800" algn="l"/>
                        </a:tabLst>
                      </a:pPr>
                      <a:r>
                        <a:rPr lang="ar-SA" sz="2800" dirty="0">
                          <a:effectLst/>
                        </a:rPr>
                        <a:t>اضطرابات التواصل</a:t>
                      </a:r>
                      <a:endParaRPr lang="en-US" sz="2800" dirty="0">
                        <a:effectLst/>
                      </a:endParaRPr>
                    </a:p>
                    <a:p>
                      <a:pPr algn="r" rtl="1">
                        <a:lnSpc>
                          <a:spcPct val="107000"/>
                        </a:lnSpc>
                        <a:spcAft>
                          <a:spcPts val="0"/>
                        </a:spcAft>
                        <a:tabLst>
                          <a:tab pos="1701800" algn="l"/>
                        </a:tabLst>
                      </a:pPr>
                      <a:r>
                        <a:rPr lang="ar-SA" sz="2000" dirty="0">
                          <a:effectLst/>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6023" marR="66023" marT="0" marB="0"/>
                </a:tc>
              </a:tr>
              <a:tr h="502494">
                <a:tc>
                  <a:txBody>
                    <a:bodyPr/>
                    <a:lstStyle/>
                    <a:p>
                      <a:pPr algn="r" rtl="1">
                        <a:lnSpc>
                          <a:spcPct val="107000"/>
                        </a:lnSpc>
                        <a:spcAft>
                          <a:spcPts val="0"/>
                        </a:spcAft>
                        <a:tabLst>
                          <a:tab pos="1701800" algn="l"/>
                        </a:tabLst>
                      </a:pPr>
                      <a:r>
                        <a:rPr lang="ar-SA" sz="2400" dirty="0">
                          <a:effectLst/>
                        </a:rPr>
                        <a:t>برمجة </a:t>
                      </a:r>
                      <a:r>
                        <a:rPr lang="ar-SA" sz="2400" dirty="0" smtClean="0">
                          <a:effectLst/>
                        </a:rPr>
                        <a:t>أعصاب الحركة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6023" marR="66023" marT="0" marB="0"/>
                </a:tc>
                <a:tc>
                  <a:txBody>
                    <a:bodyPr/>
                    <a:lstStyle/>
                    <a:p>
                      <a:pPr algn="r" rtl="1">
                        <a:lnSpc>
                          <a:spcPct val="107000"/>
                        </a:lnSpc>
                        <a:spcAft>
                          <a:spcPts val="0"/>
                        </a:spcAft>
                        <a:tabLst>
                          <a:tab pos="1701800" algn="l"/>
                        </a:tabLst>
                      </a:pPr>
                      <a:r>
                        <a:rPr lang="ar-SA" sz="2400">
                          <a:effectLst/>
                        </a:rPr>
                        <a:t>اللأدائية: عدم القدرة على القيام بحركات ارادية (التنموية والمكتسبة)</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6023" marR="66023" marT="0" marB="0"/>
                </a:tc>
              </a:tr>
              <a:tr h="2554292">
                <a:tc>
                  <a:txBody>
                    <a:bodyPr/>
                    <a:lstStyle/>
                    <a:p>
                      <a:pPr algn="r" rtl="1">
                        <a:lnSpc>
                          <a:spcPct val="107000"/>
                        </a:lnSpc>
                        <a:spcAft>
                          <a:spcPts val="0"/>
                        </a:spcAft>
                        <a:tabLst>
                          <a:tab pos="1701800" algn="l"/>
                        </a:tabLst>
                      </a:pPr>
                      <a:r>
                        <a:rPr lang="ar-SA" sz="2400" dirty="0" smtClean="0">
                          <a:effectLst/>
                          <a:latin typeface="+mn-lt"/>
                          <a:ea typeface="+mn-ea"/>
                          <a:cs typeface="+mn-cs"/>
                        </a:rPr>
                        <a:t>أعصاب</a:t>
                      </a:r>
                      <a:r>
                        <a:rPr lang="ar-SA" sz="2400" baseline="0" dirty="0" smtClean="0">
                          <a:effectLst/>
                          <a:latin typeface="+mn-lt"/>
                          <a:ea typeface="+mn-ea"/>
                          <a:cs typeface="+mn-cs"/>
                        </a:rPr>
                        <a:t> الحركة التنفيذية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6023" marR="66023" marT="0" marB="0"/>
                </a:tc>
                <a:tc>
                  <a:txBody>
                    <a:bodyPr/>
                    <a:lstStyle/>
                    <a:p>
                      <a:pPr algn="r" rtl="1">
                        <a:lnSpc>
                          <a:spcPct val="107000"/>
                        </a:lnSpc>
                        <a:spcAft>
                          <a:spcPts val="0"/>
                        </a:spcAft>
                        <a:tabLst>
                          <a:tab pos="1701800" algn="l"/>
                        </a:tabLst>
                      </a:pPr>
                      <a:r>
                        <a:rPr lang="ar-SA" sz="2400" dirty="0">
                          <a:effectLst/>
                        </a:rPr>
                        <a:t>اضطرابات إنتاج الكلام. يشمل التلعثم</a:t>
                      </a:r>
                      <a:endParaRPr lang="en-US" sz="2400" dirty="0">
                        <a:effectLst/>
                      </a:endParaRPr>
                    </a:p>
                    <a:p>
                      <a:pPr algn="r" rtl="1">
                        <a:lnSpc>
                          <a:spcPct val="107000"/>
                        </a:lnSpc>
                        <a:spcAft>
                          <a:spcPts val="0"/>
                        </a:spcAft>
                        <a:tabLst>
                          <a:tab pos="1701800" algn="l"/>
                        </a:tabLst>
                      </a:pPr>
                      <a:r>
                        <a:rPr lang="ar-SA" sz="2400" dirty="0">
                          <a:effectLst/>
                        </a:rPr>
                        <a:t>(التنموي والمكتسب)، الاضطرابات المتعلقة</a:t>
                      </a:r>
                      <a:endParaRPr lang="en-US" sz="2400" dirty="0">
                        <a:effectLst/>
                      </a:endParaRPr>
                    </a:p>
                    <a:p>
                      <a:pPr algn="r" rtl="1">
                        <a:lnSpc>
                          <a:spcPct val="107000"/>
                        </a:lnSpc>
                        <a:spcAft>
                          <a:spcPts val="0"/>
                        </a:spcAft>
                        <a:tabLst>
                          <a:tab pos="1701800" algn="l"/>
                        </a:tabLst>
                      </a:pPr>
                      <a:r>
                        <a:rPr lang="ar-SA" sz="2400" dirty="0">
                          <a:effectLst/>
                        </a:rPr>
                        <a:t>الحركة (على سبيل المثال الشفة المشقوقة والحنك) ، الاجهار (على سبيل المثال صوتي</a:t>
                      </a:r>
                      <a:endParaRPr lang="en-US" sz="2400" dirty="0">
                        <a:effectLst/>
                      </a:endParaRPr>
                    </a:p>
                    <a:p>
                      <a:pPr algn="r" rtl="1">
                        <a:lnSpc>
                          <a:spcPct val="107000"/>
                        </a:lnSpc>
                        <a:spcAft>
                          <a:spcPts val="0"/>
                        </a:spcAft>
                        <a:tabLst>
                          <a:tab pos="1701800" algn="l"/>
                        </a:tabLst>
                      </a:pPr>
                      <a:r>
                        <a:rPr lang="ar-SA" sz="2400" dirty="0">
                          <a:effectLst/>
                        </a:rPr>
                        <a:t>العقيدات) ، الرنين (على سبيل المثال عدم الكفاءة داخل البلعوم)</a:t>
                      </a:r>
                      <a:endParaRPr lang="en-US" sz="2400" dirty="0">
                        <a:effectLst/>
                      </a:endParaRPr>
                    </a:p>
                    <a:p>
                      <a:pPr algn="r" rtl="1">
                        <a:lnSpc>
                          <a:spcPct val="107000"/>
                        </a:lnSpc>
                        <a:spcAft>
                          <a:spcPts val="0"/>
                        </a:spcAft>
                        <a:tabLst>
                          <a:tab pos="1701800" algn="l"/>
                        </a:tabLst>
                      </a:pPr>
                      <a:r>
                        <a:rPr lang="ar-SA" sz="2400" dirty="0">
                          <a:effectLst/>
                        </a:rPr>
                        <a:t>والطلاقة (على سبيل المثال التأتأة). يشمل أيضا ذات الصلة</a:t>
                      </a:r>
                      <a:endParaRPr lang="en-US" sz="2400" dirty="0">
                        <a:effectLst/>
                      </a:endParaRPr>
                    </a:p>
                    <a:p>
                      <a:pPr algn="r" rtl="1">
                        <a:lnSpc>
                          <a:spcPct val="107000"/>
                        </a:lnSpc>
                        <a:spcAft>
                          <a:spcPts val="0"/>
                        </a:spcAft>
                        <a:tabLst>
                          <a:tab pos="1701800" algn="l"/>
                        </a:tabLst>
                      </a:pPr>
                      <a:r>
                        <a:rPr lang="ar-SA" sz="2400" dirty="0">
                          <a:effectLst/>
                        </a:rPr>
                        <a:t>اضطرابات البلع (عسر البلع) </a:t>
                      </a:r>
                      <a:r>
                        <a:rPr lang="ar-SA" sz="2400" dirty="0" smtClean="0">
                          <a:effectLst/>
                        </a:rPr>
                        <a:t>واللعاب</a:t>
                      </a:r>
                      <a:endParaRPr lang="en-US" sz="2400" dirty="0">
                        <a:effectLst/>
                      </a:endParaRPr>
                    </a:p>
                  </a:txBody>
                  <a:tcPr marL="66023" marR="66023" marT="0" marB="0"/>
                </a:tc>
              </a:tr>
              <a:tr h="521958">
                <a:tc>
                  <a:txBody>
                    <a:bodyPr/>
                    <a:lstStyle/>
                    <a:p>
                      <a:pPr algn="r" rtl="1">
                        <a:lnSpc>
                          <a:spcPct val="107000"/>
                        </a:lnSpc>
                        <a:spcAft>
                          <a:spcPts val="0"/>
                        </a:spcAft>
                        <a:tabLst>
                          <a:tab pos="1701800" algn="l"/>
                        </a:tabLst>
                      </a:pPr>
                      <a:r>
                        <a:rPr lang="ar-SA" sz="2400">
                          <a:effectLst/>
                        </a:rPr>
                        <a:t>المعالجة الحسية</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6023" marR="66023" marT="0" marB="0"/>
                </a:tc>
                <a:tc>
                  <a:txBody>
                    <a:bodyPr/>
                    <a:lstStyle/>
                    <a:p>
                      <a:pPr algn="r" rtl="1">
                        <a:lnSpc>
                          <a:spcPct val="107000"/>
                        </a:lnSpc>
                        <a:spcAft>
                          <a:spcPts val="0"/>
                        </a:spcAft>
                        <a:tabLst>
                          <a:tab pos="1701800" algn="l"/>
                        </a:tabLst>
                      </a:pPr>
                      <a:r>
                        <a:rPr lang="ar-SA" sz="2400" dirty="0">
                          <a:effectLst/>
                        </a:rPr>
                        <a:t>اضطرابات السمع (مثل الموصلية والحساسية)</a:t>
                      </a:r>
                      <a:endParaRPr lang="en-US" sz="2400" dirty="0">
                        <a:effectLst/>
                      </a:endParaRPr>
                    </a:p>
                    <a:p>
                      <a:pPr algn="r" rtl="1">
                        <a:lnSpc>
                          <a:spcPct val="107000"/>
                        </a:lnSpc>
                        <a:spcAft>
                          <a:spcPts val="0"/>
                        </a:spcAft>
                        <a:tabLst>
                          <a:tab pos="1701800" algn="l"/>
                        </a:tabLst>
                      </a:pPr>
                      <a:r>
                        <a:rPr lang="ar-SA" sz="2400" dirty="0">
                          <a:effectLst/>
                        </a:rPr>
                        <a:t>الصمم) والفشل الحسي الفموي</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6023" marR="66023" marT="0" marB="0"/>
                </a:tc>
              </a:tr>
              <a:tr h="753742">
                <a:tc>
                  <a:txBody>
                    <a:bodyPr/>
                    <a:lstStyle/>
                    <a:p>
                      <a:pPr algn="r" rtl="1">
                        <a:lnSpc>
                          <a:spcPct val="107000"/>
                        </a:lnSpc>
                        <a:spcAft>
                          <a:spcPts val="0"/>
                        </a:spcAft>
                        <a:tabLst>
                          <a:tab pos="1701800" algn="l"/>
                        </a:tabLst>
                      </a:pPr>
                      <a:r>
                        <a:rPr lang="ar-SA" sz="2400" dirty="0">
                          <a:effectLst/>
                        </a:rPr>
                        <a:t>الإدراك</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6023" marR="66023" marT="0" marB="0"/>
                </a:tc>
                <a:tc>
                  <a:txBody>
                    <a:bodyPr/>
                    <a:lstStyle/>
                    <a:p>
                      <a:pPr algn="r" rtl="1">
                        <a:lnSpc>
                          <a:spcPct val="107000"/>
                        </a:lnSpc>
                        <a:spcAft>
                          <a:spcPts val="0"/>
                        </a:spcAft>
                        <a:tabLst>
                          <a:tab pos="1701800" algn="l"/>
                        </a:tabLst>
                      </a:pPr>
                      <a:r>
                        <a:rPr lang="ar-SA" sz="2400" dirty="0">
                          <a:effectLst/>
                        </a:rPr>
                        <a:t>فقد الادراك او(</a:t>
                      </a:r>
                      <a:r>
                        <a:rPr lang="ar-SA" sz="2400" dirty="0" err="1">
                          <a:effectLst/>
                        </a:rPr>
                        <a:t>أغنوسيا</a:t>
                      </a:r>
                      <a:r>
                        <a:rPr lang="ar-SA" sz="2400" dirty="0">
                          <a:effectLst/>
                        </a:rPr>
                        <a:t>). يؤثر على الانماط الحسية المختلفة ، مما أدى إلى</a:t>
                      </a:r>
                      <a:endParaRPr lang="en-US" sz="2400" dirty="0">
                        <a:effectLst/>
                      </a:endParaRPr>
                    </a:p>
                    <a:p>
                      <a:pPr algn="r" rtl="1">
                        <a:lnSpc>
                          <a:spcPct val="107000"/>
                        </a:lnSpc>
                        <a:spcAft>
                          <a:spcPts val="0"/>
                        </a:spcAft>
                        <a:tabLst>
                          <a:tab pos="1701800" algn="l"/>
                        </a:tabLst>
                      </a:pPr>
                      <a:r>
                        <a:rPr lang="ar-SA" sz="2400" dirty="0">
                          <a:effectLst/>
                        </a:rPr>
                        <a:t>عاهة سمعية ، عاهة بصرية ، إلخ.</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6023" marR="66023" marT="0" marB="0"/>
                </a:tc>
              </a:tr>
            </a:tbl>
          </a:graphicData>
        </a:graphic>
      </p:graphicFrame>
    </p:spTree>
    <p:extLst>
      <p:ext uri="{BB962C8B-B14F-4D97-AF65-F5344CB8AC3E}">
        <p14:creationId xmlns:p14="http://schemas.microsoft.com/office/powerpoint/2010/main" val="1917834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solidFill>
                  <a:srgbClr val="FF0000"/>
                </a:solidFill>
              </a:rPr>
              <a:t>أسئلة المراجعة</a:t>
            </a:r>
            <a:endParaRPr lang="en-US" b="1" dirty="0">
              <a:solidFill>
                <a:srgbClr val="FF0000"/>
              </a:solidFill>
            </a:endParaRPr>
          </a:p>
        </p:txBody>
      </p:sp>
      <p:sp>
        <p:nvSpPr>
          <p:cNvPr id="3" name="عنصر نائب للمحتوى 2"/>
          <p:cNvSpPr>
            <a:spLocks noGrp="1"/>
          </p:cNvSpPr>
          <p:nvPr>
            <p:ph idx="1"/>
          </p:nvPr>
        </p:nvSpPr>
        <p:spPr/>
        <p:txBody>
          <a:bodyPr>
            <a:normAutofit/>
          </a:bodyPr>
          <a:lstStyle/>
          <a:p>
            <a:pPr marL="0" indent="0" algn="r" rtl="1">
              <a:buNone/>
            </a:pPr>
            <a:r>
              <a:rPr lang="ar-SA" sz="2400" b="1" dirty="0" smtClean="0"/>
              <a:t>س1/ </a:t>
            </a:r>
            <a:r>
              <a:rPr lang="en-US" sz="2400" b="1" dirty="0" smtClean="0"/>
              <a:t> </a:t>
            </a:r>
            <a:r>
              <a:rPr lang="ar-SA" sz="2400" b="1" dirty="0"/>
              <a:t>ما هو نطاق اللغويات السريرية؟</a:t>
            </a:r>
          </a:p>
          <a:p>
            <a:pPr algn="r" rtl="1"/>
            <a:r>
              <a:rPr lang="ar-SA" sz="2400" dirty="0"/>
              <a:t>وتشمل جميع الاضطرابات التي </a:t>
            </a:r>
            <a:r>
              <a:rPr lang="ar-SA" sz="2400" dirty="0" err="1"/>
              <a:t>يواجهها</a:t>
            </a:r>
            <a:r>
              <a:rPr lang="ar-SA" sz="2400" dirty="0"/>
              <a:t> معالجو الكلام واللغة عبر مجموعة من السياقات السريرية ، مثل الاضطرابات الناجمة عن تعطل عمليات نقل واستقبال اللغة واضطرابات الوظائف التوليدية التي هي مقدمة تطورية للغة</a:t>
            </a:r>
            <a:r>
              <a:rPr lang="en-US" sz="2400" dirty="0" smtClean="0"/>
              <a:t>.</a:t>
            </a:r>
            <a:endParaRPr lang="ar-SA" sz="2400" dirty="0"/>
          </a:p>
          <a:p>
            <a:pPr marL="0" indent="0" algn="r" rtl="1">
              <a:buNone/>
            </a:pPr>
            <a:r>
              <a:rPr lang="ar-SA" sz="2400" b="1" dirty="0" smtClean="0"/>
              <a:t>س2/</a:t>
            </a:r>
            <a:r>
              <a:rPr lang="en-US" sz="2400" b="1" dirty="0" smtClean="0"/>
              <a:t> </a:t>
            </a:r>
            <a:r>
              <a:rPr lang="ar-SA" sz="2400" b="1" dirty="0"/>
              <a:t>ما هو مرض التوحد؟</a:t>
            </a:r>
          </a:p>
          <a:p>
            <a:pPr marL="0" indent="0" algn="r" rtl="1">
              <a:buNone/>
            </a:pPr>
            <a:r>
              <a:rPr lang="ar-SA" sz="2400" dirty="0" smtClean="0"/>
              <a:t>هو مجموعة من </a:t>
            </a:r>
            <a:r>
              <a:rPr lang="ar-SA" sz="2400" dirty="0"/>
              <a:t>الاضطرابات المعقدة المتعلقة بتطور الدماغ. تتميز هذه الاضطرابات عمومًا ، في مراحل مختلفة ، بالصعوبات في التواصل اللفظي وغير اللفظي ، والتفاعل الاجتماعي والسلوكيات المتكررة في كثير من الأحيان</a:t>
            </a:r>
            <a:r>
              <a:rPr lang="en-US" sz="2400" dirty="0"/>
              <a:t>.</a:t>
            </a:r>
            <a:endParaRPr lang="ar-SA" sz="2400" dirty="0"/>
          </a:p>
        </p:txBody>
      </p:sp>
    </p:spTree>
    <p:extLst>
      <p:ext uri="{BB962C8B-B14F-4D97-AF65-F5344CB8AC3E}">
        <p14:creationId xmlns:p14="http://schemas.microsoft.com/office/powerpoint/2010/main" val="2503192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09600"/>
            <a:ext cx="9782801" cy="5562600"/>
          </a:xfrm>
        </p:spPr>
        <p:txBody>
          <a:bodyPr>
            <a:normAutofit fontScale="85000" lnSpcReduction="20000"/>
          </a:bodyPr>
          <a:lstStyle/>
          <a:p>
            <a:pPr marL="0" indent="0" algn="r" rtl="1">
              <a:buNone/>
            </a:pPr>
            <a:r>
              <a:rPr lang="ar-SA" sz="2400" b="1" dirty="0"/>
              <a:t>س3/ </a:t>
            </a:r>
            <a:r>
              <a:rPr lang="en-US" sz="2400" b="1" dirty="0"/>
              <a:t> </a:t>
            </a:r>
            <a:r>
              <a:rPr lang="ar-SA" sz="2400" b="1" dirty="0"/>
              <a:t>ما هي علامات وأعراض مرض التوحد؟</a:t>
            </a:r>
          </a:p>
          <a:p>
            <a:pPr marL="0" indent="0" algn="r" rtl="1">
              <a:buNone/>
            </a:pPr>
            <a:r>
              <a:rPr lang="ar-SA" sz="2400" dirty="0">
                <a:solidFill>
                  <a:srgbClr val="FF0000"/>
                </a:solidFill>
              </a:rPr>
              <a:t>الفرد المصاب باضطراب طيف التوحد قد</a:t>
            </a:r>
            <a:r>
              <a:rPr lang="en-US" sz="2400" dirty="0">
                <a:solidFill>
                  <a:srgbClr val="FF0000"/>
                </a:solidFill>
              </a:rPr>
              <a:t>:</a:t>
            </a:r>
          </a:p>
          <a:p>
            <a:pPr algn="r" rtl="1"/>
            <a:r>
              <a:rPr lang="en-US" sz="2400" dirty="0"/>
              <a:t>›</a:t>
            </a:r>
            <a:r>
              <a:rPr lang="ar-SA" sz="2400" dirty="0"/>
              <a:t>لا يستجيب لاسمه حين مناداته به</a:t>
            </a:r>
            <a:r>
              <a:rPr lang="en-US" sz="2400" dirty="0"/>
              <a:t>.</a:t>
            </a:r>
          </a:p>
          <a:p>
            <a:pPr algn="r" rtl="1"/>
            <a:r>
              <a:rPr lang="en-US" sz="2400" dirty="0"/>
              <a:t>›</a:t>
            </a:r>
            <a:r>
              <a:rPr lang="ar-SA" sz="2400" dirty="0"/>
              <a:t>لا يشير بأصبعه إلى الأشياء ليعكس اهتمامه بها (مثل الإشارة على طائرة تحلق في السماء)</a:t>
            </a:r>
            <a:r>
              <a:rPr lang="en-US" sz="2400" dirty="0"/>
              <a:t>.</a:t>
            </a:r>
          </a:p>
          <a:p>
            <a:pPr algn="r" rtl="1"/>
            <a:r>
              <a:rPr lang="en-US" sz="2400" dirty="0" smtClean="0"/>
              <a:t>›</a:t>
            </a:r>
            <a:r>
              <a:rPr lang="ar-SA" sz="2400" dirty="0" smtClean="0"/>
              <a:t>لا يلعب </a:t>
            </a:r>
            <a:r>
              <a:rPr lang="ar-SA" sz="2400" dirty="0"/>
              <a:t>ألعاب" التظاهر "(التظاهر بـ" اطعام "دمية مثلا)</a:t>
            </a:r>
            <a:r>
              <a:rPr lang="en-US" sz="2400" dirty="0"/>
              <a:t>.</a:t>
            </a:r>
          </a:p>
          <a:p>
            <a:pPr algn="r" rtl="1"/>
            <a:r>
              <a:rPr lang="en-US" sz="2400" dirty="0"/>
              <a:t>›</a:t>
            </a:r>
            <a:r>
              <a:rPr lang="ar-SA" sz="2400" dirty="0"/>
              <a:t>يتجنب اتصال العين اثناء اللقاء (عينه بعين الاخرين) و يفضل العزلة</a:t>
            </a:r>
            <a:r>
              <a:rPr lang="en-US" sz="2400" dirty="0" smtClean="0"/>
              <a:t>.</a:t>
            </a:r>
            <a:endParaRPr lang="ar-SA" sz="2400" dirty="0" smtClean="0"/>
          </a:p>
          <a:p>
            <a:pPr algn="r" rtl="1"/>
            <a:r>
              <a:rPr lang="en-US" sz="2400" dirty="0"/>
              <a:t>› </a:t>
            </a:r>
            <a:r>
              <a:rPr lang="ar-SA" sz="2400" dirty="0" smtClean="0"/>
              <a:t>يتأخر في اكتساب مهارات </a:t>
            </a:r>
            <a:r>
              <a:rPr lang="ar-SA" sz="2400" dirty="0"/>
              <a:t>اللغة و الحديث</a:t>
            </a:r>
            <a:r>
              <a:rPr lang="en-US" sz="2400" dirty="0"/>
              <a:t>.</a:t>
            </a:r>
          </a:p>
          <a:p>
            <a:pPr algn="r" rtl="1"/>
            <a:r>
              <a:rPr lang="en-US" sz="2400" dirty="0" smtClean="0"/>
              <a:t>›</a:t>
            </a:r>
            <a:r>
              <a:rPr lang="ar-SA" sz="2400" dirty="0" smtClean="0"/>
              <a:t>يردد </a:t>
            </a:r>
            <a:r>
              <a:rPr lang="ar-SA" sz="2400" dirty="0"/>
              <a:t>الكلمات أو العبارات مرارا وتكرار</a:t>
            </a:r>
            <a:r>
              <a:rPr lang="en-US" sz="2400" dirty="0"/>
              <a:t>.</a:t>
            </a:r>
          </a:p>
          <a:p>
            <a:pPr algn="r" rtl="1"/>
            <a:r>
              <a:rPr lang="en-US" sz="2400" dirty="0"/>
              <a:t>› </a:t>
            </a:r>
            <a:r>
              <a:rPr lang="ar-SA" sz="2400" dirty="0"/>
              <a:t>يجاوب على الأسئلة بردود غير ذات صلة</a:t>
            </a:r>
            <a:r>
              <a:rPr lang="en-US" sz="2400" dirty="0"/>
              <a:t>.</a:t>
            </a:r>
          </a:p>
          <a:p>
            <a:pPr algn="r" rtl="1"/>
            <a:r>
              <a:rPr lang="en-US" sz="2400" dirty="0"/>
              <a:t>› </a:t>
            </a:r>
            <a:r>
              <a:rPr lang="ar-SA" sz="2400" dirty="0"/>
              <a:t>ينزعج من التغييرات الطفيفة</a:t>
            </a:r>
            <a:r>
              <a:rPr lang="en-US" sz="2400" dirty="0"/>
              <a:t>.</a:t>
            </a:r>
          </a:p>
          <a:p>
            <a:pPr algn="r" rtl="1"/>
            <a:r>
              <a:rPr lang="en-US" sz="2400" dirty="0"/>
              <a:t>› </a:t>
            </a:r>
            <a:r>
              <a:rPr lang="ar-SA" sz="2400" dirty="0" smtClean="0"/>
              <a:t>يكون لديه </a:t>
            </a:r>
            <a:r>
              <a:rPr lang="ar-SA" sz="2400" dirty="0"/>
              <a:t>اهتمامات مفرطة</a:t>
            </a:r>
            <a:r>
              <a:rPr lang="en-US" sz="2400" dirty="0"/>
              <a:t>.</a:t>
            </a:r>
          </a:p>
          <a:p>
            <a:pPr algn="r" rtl="1"/>
            <a:r>
              <a:rPr lang="en-US" sz="2400" dirty="0"/>
              <a:t>›</a:t>
            </a:r>
            <a:r>
              <a:rPr lang="ar-SA" sz="2400" dirty="0"/>
              <a:t>يرفرف يديه أو يتأرجح أو يطوف في دوائر</a:t>
            </a:r>
            <a:r>
              <a:rPr lang="en-US" sz="2400" dirty="0"/>
              <a:t>.</a:t>
            </a:r>
          </a:p>
          <a:p>
            <a:pPr algn="r" rtl="1"/>
            <a:r>
              <a:rPr lang="en-US" sz="2400" dirty="0" smtClean="0"/>
              <a:t>›</a:t>
            </a:r>
            <a:r>
              <a:rPr lang="ar-SA" sz="2400" dirty="0" smtClean="0"/>
              <a:t>يبدي </a:t>
            </a:r>
            <a:r>
              <a:rPr lang="ar-SA" sz="2400" dirty="0"/>
              <a:t>ردة فعل غريبة للطريقة التي تبدو بها الأشياء ، الرائحة ، الذوق ، المظهر أو الشعور بالغضب</a:t>
            </a:r>
            <a:r>
              <a:rPr lang="en-US" sz="2400" dirty="0"/>
              <a:t>.</a:t>
            </a:r>
          </a:p>
          <a:p>
            <a:pPr algn="r" rtl="1"/>
            <a:r>
              <a:rPr lang="en-US" sz="2400" dirty="0"/>
              <a:t>›</a:t>
            </a:r>
            <a:r>
              <a:rPr lang="ar-SA" sz="2400" dirty="0"/>
              <a:t>يواجه صعوبة في فهم مشاعر الآخرين أو التعبير عن مشاعره.</a:t>
            </a:r>
            <a:endParaRPr lang="en-US" sz="2400" dirty="0"/>
          </a:p>
          <a:p>
            <a:pPr algn="r"/>
            <a:endParaRPr lang="en-US" sz="2400" dirty="0"/>
          </a:p>
          <a:p>
            <a:pPr algn="r" rtl="1"/>
            <a:endParaRPr lang="en-US" sz="2400" dirty="0"/>
          </a:p>
        </p:txBody>
      </p:sp>
    </p:spTree>
    <p:extLst>
      <p:ext uri="{BB962C8B-B14F-4D97-AF65-F5344CB8AC3E}">
        <p14:creationId xmlns:p14="http://schemas.microsoft.com/office/powerpoint/2010/main" val="2227578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85800"/>
            <a:ext cx="9782801" cy="5486400"/>
          </a:xfrm>
        </p:spPr>
        <p:txBody>
          <a:bodyPr>
            <a:normAutofit/>
          </a:bodyPr>
          <a:lstStyle/>
          <a:p>
            <a:pPr marL="0" indent="0" algn="r" rtl="1">
              <a:buNone/>
            </a:pPr>
            <a:r>
              <a:rPr lang="ar-SA" sz="2400" b="1" dirty="0"/>
              <a:t>س4/ </a:t>
            </a:r>
            <a:r>
              <a:rPr lang="en-US" sz="2400" b="1" dirty="0"/>
              <a:t> </a:t>
            </a:r>
            <a:r>
              <a:rPr lang="ar-SA" sz="2400" b="1" dirty="0"/>
              <a:t>ما هي أسباب التوحد؟</a:t>
            </a:r>
          </a:p>
          <a:p>
            <a:pPr algn="r" rtl="1"/>
            <a:r>
              <a:rPr lang="ar-SA" sz="2400" dirty="0"/>
              <a:t>يتفق غالبية العلماء على أن الجينات هي واحدة من العوامل الرئيسية التي تسبب اضطراب طيف التوحد</a:t>
            </a:r>
            <a:r>
              <a:rPr lang="en-US" sz="2400" dirty="0"/>
              <a:t>.</a:t>
            </a:r>
          </a:p>
          <a:p>
            <a:pPr algn="r" rtl="1"/>
            <a:r>
              <a:rPr lang="en-US" sz="2400" dirty="0"/>
              <a:t>›</a:t>
            </a:r>
            <a:r>
              <a:rPr lang="ar-SA" sz="2400" dirty="0"/>
              <a:t>يقول البعض أن التوحد هو نتيجة لخلل في اتصالات الشبكية  للنظام العصبي</a:t>
            </a:r>
            <a:r>
              <a:rPr lang="en-US" sz="2400" dirty="0"/>
              <a:t>.</a:t>
            </a:r>
          </a:p>
          <a:p>
            <a:pPr algn="r" rtl="1"/>
            <a:r>
              <a:rPr lang="en-US" sz="2400" dirty="0"/>
              <a:t>›</a:t>
            </a:r>
            <a:r>
              <a:rPr lang="ar-SA" sz="2400" dirty="0"/>
              <a:t>تشير بعض الأدلة إلى أن الفترة المسببة لتطور و ظهور </a:t>
            </a:r>
            <a:r>
              <a:rPr lang="en-US" sz="2400" dirty="0"/>
              <a:t>“</a:t>
            </a:r>
            <a:r>
              <a:rPr lang="ar-SA" sz="2400" dirty="0"/>
              <a:t>اضطرابات طيف التوحد" تبدأ قبل الولادة</a:t>
            </a:r>
            <a:r>
              <a:rPr lang="en-US" sz="2400" dirty="0" smtClean="0"/>
              <a:t>.</a:t>
            </a:r>
            <a:endParaRPr lang="ar-SA" sz="2400" dirty="0"/>
          </a:p>
          <a:p>
            <a:pPr marL="0" indent="0" algn="r" rtl="1">
              <a:buNone/>
            </a:pPr>
            <a:r>
              <a:rPr lang="ar-SA" sz="2400" b="1" dirty="0"/>
              <a:t>س5/ ما هي الأنواع الرئيسية للتوحد؟</a:t>
            </a:r>
            <a:endParaRPr lang="en-US" sz="2400" b="1" dirty="0"/>
          </a:p>
          <a:p>
            <a:pPr algn="r" rtl="1"/>
            <a:endParaRPr lang="en-US" sz="2400" dirty="0"/>
          </a:p>
          <a:p>
            <a:pPr marL="0" indent="0" algn="r" rtl="1">
              <a:buNone/>
            </a:pPr>
            <a:r>
              <a:rPr lang="ar-SA" sz="2400" dirty="0"/>
              <a:t>1- </a:t>
            </a:r>
            <a:r>
              <a:rPr lang="en-US" sz="2400" dirty="0"/>
              <a:t> </a:t>
            </a:r>
            <a:r>
              <a:rPr lang="ar-SA" sz="2400" dirty="0"/>
              <a:t>اضطراب </a:t>
            </a:r>
            <a:r>
              <a:rPr lang="ar-SA" sz="2400" dirty="0" smtClean="0"/>
              <a:t>التوحد                           2- </a:t>
            </a:r>
            <a:r>
              <a:rPr lang="en-US" sz="2400" dirty="0" smtClean="0"/>
              <a:t> </a:t>
            </a:r>
            <a:r>
              <a:rPr lang="ar-SA" sz="2400" dirty="0"/>
              <a:t>اضطراب </a:t>
            </a:r>
            <a:r>
              <a:rPr lang="ar-SA" sz="2400" dirty="0" err="1"/>
              <a:t>ريت</a:t>
            </a:r>
            <a:endParaRPr lang="en-US" sz="2400" dirty="0"/>
          </a:p>
          <a:p>
            <a:pPr marL="0" indent="0" algn="r" rtl="1">
              <a:buNone/>
            </a:pPr>
            <a:r>
              <a:rPr lang="ar-SA" sz="2400" dirty="0"/>
              <a:t>3- اضطراب التحطم </a:t>
            </a:r>
            <a:r>
              <a:rPr lang="ar-SA" sz="2400" dirty="0" smtClean="0"/>
              <a:t>الطفولي                 4- </a:t>
            </a:r>
            <a:r>
              <a:rPr lang="en-US" sz="2400" dirty="0" smtClean="0"/>
              <a:t> </a:t>
            </a:r>
            <a:r>
              <a:rPr lang="ar-SA" sz="2400" dirty="0"/>
              <a:t>اضطراب اسبر جر</a:t>
            </a:r>
            <a:endParaRPr lang="en-US" sz="2400" dirty="0"/>
          </a:p>
          <a:p>
            <a:pPr marL="0" indent="0" algn="r" rtl="1">
              <a:buNone/>
            </a:pPr>
            <a:r>
              <a:rPr lang="ar-SA" sz="2400" dirty="0"/>
              <a:t>5- </a:t>
            </a:r>
            <a:r>
              <a:rPr lang="en-US" sz="2400" dirty="0"/>
              <a:t> </a:t>
            </a:r>
            <a:r>
              <a:rPr lang="ar-SA" sz="2400" dirty="0"/>
              <a:t>اضطراب النمو الشامل</a:t>
            </a:r>
            <a:endParaRPr lang="en-US" sz="2400" dirty="0"/>
          </a:p>
          <a:p>
            <a:endParaRPr lang="en-US" sz="2400" dirty="0"/>
          </a:p>
        </p:txBody>
      </p:sp>
    </p:spTree>
    <p:extLst>
      <p:ext uri="{BB962C8B-B14F-4D97-AF65-F5344CB8AC3E}">
        <p14:creationId xmlns:p14="http://schemas.microsoft.com/office/powerpoint/2010/main" val="886704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70012" y="1143000"/>
            <a:ext cx="9782801" cy="1239837"/>
          </a:xfrm>
        </p:spPr>
        <p:txBody>
          <a:bodyPr>
            <a:normAutofit/>
          </a:bodyPr>
          <a:lstStyle/>
          <a:p>
            <a:pPr algn="ctr"/>
            <a:r>
              <a:rPr lang="en-US" sz="6000" b="1" dirty="0" smtClean="0">
                <a:solidFill>
                  <a:srgbClr val="C00000"/>
                </a:solidFill>
              </a:rPr>
              <a:t>The End</a:t>
            </a:r>
            <a:endParaRPr lang="en-US" sz="6000" b="1" dirty="0">
              <a:solidFill>
                <a:srgbClr val="C00000"/>
              </a:solidFill>
            </a:endParaRPr>
          </a:p>
        </p:txBody>
      </p:sp>
      <p:sp>
        <p:nvSpPr>
          <p:cNvPr id="3" name="عنصر نائب للمحتوى 2"/>
          <p:cNvSpPr>
            <a:spLocks noGrp="1"/>
          </p:cNvSpPr>
          <p:nvPr>
            <p:ph idx="1"/>
          </p:nvPr>
        </p:nvSpPr>
        <p:spPr>
          <a:xfrm>
            <a:off x="1593436" y="3429000"/>
            <a:ext cx="9782801" cy="2743200"/>
          </a:xfrm>
        </p:spPr>
        <p:txBody>
          <a:bodyPr>
            <a:normAutofit/>
          </a:bodyPr>
          <a:lstStyle/>
          <a:p>
            <a:pPr marL="0" indent="0" algn="ctr">
              <a:buNone/>
            </a:pPr>
            <a:r>
              <a:rPr lang="en-US" sz="5400" b="1" i="1" dirty="0" smtClean="0"/>
              <a:t>Many Thanks to You</a:t>
            </a:r>
            <a:endParaRPr lang="en-US" sz="5400" b="1" i="1" dirty="0"/>
          </a:p>
        </p:txBody>
      </p:sp>
    </p:spTree>
    <p:extLst>
      <p:ext uri="{BB962C8B-B14F-4D97-AF65-F5344CB8AC3E}">
        <p14:creationId xmlns:p14="http://schemas.microsoft.com/office/powerpoint/2010/main" val="1805886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Math 16x9">
  <a:themeElements>
    <a:clrScheme name="نص متحرك">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1587</TotalTime>
  <Words>3270</Words>
  <Application>Microsoft Office PowerPoint</Application>
  <PresentationFormat>مخصص</PresentationFormat>
  <Paragraphs>293</Paragraphs>
  <Slides>41</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41</vt:i4>
      </vt:variant>
    </vt:vector>
  </HeadingPairs>
  <TitlesOfParts>
    <vt:vector size="46" baseType="lpstr">
      <vt:lpstr>Arial</vt:lpstr>
      <vt:lpstr>Calibri</vt:lpstr>
      <vt:lpstr>Euphemia</vt:lpstr>
      <vt:lpstr>Tahoma</vt:lpstr>
      <vt:lpstr>Math 16x9</vt:lpstr>
      <vt:lpstr>LANE-697 Special Topics in Linguistics  Autism</vt:lpstr>
      <vt:lpstr>Clinical linguistics </vt:lpstr>
      <vt:lpstr>What is Autism?</vt:lpstr>
      <vt:lpstr>Autistic Spectrum Disorder  ASD</vt:lpstr>
      <vt:lpstr>عرض تقديمي في PowerPoint</vt:lpstr>
      <vt:lpstr>Signs and Symptoms</vt:lpstr>
      <vt:lpstr>عرض تقديمي في PowerPoint</vt:lpstr>
      <vt:lpstr>What causes ASD</vt:lpstr>
      <vt:lpstr>Types of ASD</vt:lpstr>
      <vt:lpstr>1- Autistic Disorder (aka. Classic autism)</vt:lpstr>
      <vt:lpstr>عرض تقديمي في PowerPoint</vt:lpstr>
      <vt:lpstr>2- Rett’s disorder (aka. Rett’s syndrome)</vt:lpstr>
      <vt:lpstr>عرض تقديمي في PowerPoint</vt:lpstr>
      <vt:lpstr>3- Childhood disintegrative disorder CDD (aka. Heller’s syndrome)</vt:lpstr>
      <vt:lpstr>4- Asperger’s disorder (aka. Asperger’s syndrome)</vt:lpstr>
      <vt:lpstr>5- pervasive developmental disorder (aka. Atypical autism)</vt:lpstr>
      <vt:lpstr>Communication processes and disorders</vt:lpstr>
      <vt:lpstr>عرض تقديمي في PowerPoint</vt:lpstr>
      <vt:lpstr>Review Questions</vt:lpstr>
      <vt:lpstr>عرض تقديمي في PowerPoint</vt:lpstr>
      <vt:lpstr>عرض تقديمي في PowerPoint</vt:lpstr>
      <vt:lpstr>References</vt:lpstr>
      <vt:lpstr>Arabic Translation _______________________</vt:lpstr>
      <vt:lpstr>اللغويات الإكلينيكية او السريرية</vt:lpstr>
      <vt:lpstr>ما هو التوحد؟ </vt:lpstr>
      <vt:lpstr>اضطراب طيف التوحد ASD </vt:lpstr>
      <vt:lpstr>علامات واعراض التوحد </vt:lpstr>
      <vt:lpstr>عرض تقديمي في PowerPoint</vt:lpstr>
      <vt:lpstr> ما الذي يسبب "اضطرابات طيف التوحد" </vt:lpstr>
      <vt:lpstr>أنواع "اضطرابات طيف التوحد" </vt:lpstr>
      <vt:lpstr>1- اضطراب التوحد ( التوحد الكلاسيكي)</vt:lpstr>
      <vt:lpstr>2- اضطراب ريت (متلازمة ريت)</vt:lpstr>
      <vt:lpstr>3- اضطراب التحطم الطفولي (بمتلازمة هالير) </vt:lpstr>
      <vt:lpstr>4- اضطراب اسبرجر (متلازمة اسبرجر) </vt:lpstr>
      <vt:lpstr>5- اضطراب النمو المنتشر (التوحد الشاذ او القياسي) </vt:lpstr>
      <vt:lpstr>عمليات الاتصال والاضطرابات </vt:lpstr>
      <vt:lpstr>عرض تقديمي في PowerPoint</vt:lpstr>
      <vt:lpstr>أسئلة المراجعة</vt:lpstr>
      <vt:lpstr>عرض تقديمي في PowerPoint</vt:lpstr>
      <vt:lpstr>عرض تقديمي في PowerPoint</vt:lpstr>
      <vt:lpstr>The End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
  <cp:lastModifiedBy>DELL</cp:lastModifiedBy>
  <cp:revision>139</cp:revision>
  <dcterms:created xsi:type="dcterms:W3CDTF">2014-04-17T22:14:21Z</dcterms:created>
  <dcterms:modified xsi:type="dcterms:W3CDTF">2019-03-03T20:28:20Z</dcterms:modified>
</cp:coreProperties>
</file>